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2"/>
  </p:notesMasterIdLst>
  <p:handoutMasterIdLst>
    <p:handoutMasterId r:id="rId43"/>
  </p:handoutMasterIdLst>
  <p:sldIdLst>
    <p:sldId id="475" r:id="rId2"/>
    <p:sldId id="443" r:id="rId3"/>
    <p:sldId id="492" r:id="rId4"/>
    <p:sldId id="484" r:id="rId5"/>
    <p:sldId id="488" r:id="rId6"/>
    <p:sldId id="444" r:id="rId7"/>
    <p:sldId id="446" r:id="rId8"/>
    <p:sldId id="445" r:id="rId9"/>
    <p:sldId id="447" r:id="rId10"/>
    <p:sldId id="452" r:id="rId11"/>
    <p:sldId id="453" r:id="rId12"/>
    <p:sldId id="465" r:id="rId13"/>
    <p:sldId id="466" r:id="rId14"/>
    <p:sldId id="480" r:id="rId15"/>
    <p:sldId id="481" r:id="rId16"/>
    <p:sldId id="482" r:id="rId17"/>
    <p:sldId id="454" r:id="rId18"/>
    <p:sldId id="455" r:id="rId19"/>
    <p:sldId id="456" r:id="rId20"/>
    <p:sldId id="457" r:id="rId21"/>
    <p:sldId id="458" r:id="rId22"/>
    <p:sldId id="459" r:id="rId23"/>
    <p:sldId id="489" r:id="rId24"/>
    <p:sldId id="460" r:id="rId25"/>
    <p:sldId id="461" r:id="rId26"/>
    <p:sldId id="462" r:id="rId27"/>
    <p:sldId id="463" r:id="rId28"/>
    <p:sldId id="464" r:id="rId29"/>
    <p:sldId id="467" r:id="rId30"/>
    <p:sldId id="468" r:id="rId31"/>
    <p:sldId id="490" r:id="rId32"/>
    <p:sldId id="469" r:id="rId33"/>
    <p:sldId id="483" r:id="rId34"/>
    <p:sldId id="470" r:id="rId35"/>
    <p:sldId id="474" r:id="rId36"/>
    <p:sldId id="477" r:id="rId37"/>
    <p:sldId id="478" r:id="rId38"/>
    <p:sldId id="450" r:id="rId39"/>
    <p:sldId id="449" r:id="rId40"/>
    <p:sldId id="491" r:id="rId41"/>
  </p:sldIdLst>
  <p:sldSz cx="10058400" cy="7772400"/>
  <p:notesSz cx="6858000" cy="9199563"/>
  <p:defaultTextStyle>
    <a:defPPr>
      <a:defRPr lang="en-US"/>
    </a:defPPr>
    <a:lvl1pPr algn="l" rtl="0" eaLnBrk="0" fontAlgn="base" hangingPunct="0">
      <a:spcBef>
        <a:spcPct val="0"/>
      </a:spcBef>
      <a:spcAft>
        <a:spcPct val="0"/>
      </a:spcAft>
      <a:defRPr sz="1600" kern="1200">
        <a:solidFill>
          <a:schemeClr val="tx1"/>
        </a:solidFill>
        <a:latin typeface="Times New Roman" charset="0"/>
        <a:ea typeface="+mn-ea"/>
        <a:cs typeface="+mn-cs"/>
      </a:defRPr>
    </a:lvl1pPr>
    <a:lvl2pPr marL="457200" algn="l" rtl="0" eaLnBrk="0" fontAlgn="base" hangingPunct="0">
      <a:spcBef>
        <a:spcPct val="0"/>
      </a:spcBef>
      <a:spcAft>
        <a:spcPct val="0"/>
      </a:spcAft>
      <a:defRPr sz="1600" kern="1200">
        <a:solidFill>
          <a:schemeClr val="tx1"/>
        </a:solidFill>
        <a:latin typeface="Times New Roman" charset="0"/>
        <a:ea typeface="+mn-ea"/>
        <a:cs typeface="+mn-cs"/>
      </a:defRPr>
    </a:lvl2pPr>
    <a:lvl3pPr marL="914400" algn="l" rtl="0" eaLnBrk="0" fontAlgn="base" hangingPunct="0">
      <a:spcBef>
        <a:spcPct val="0"/>
      </a:spcBef>
      <a:spcAft>
        <a:spcPct val="0"/>
      </a:spcAft>
      <a:defRPr sz="1600" kern="1200">
        <a:solidFill>
          <a:schemeClr val="tx1"/>
        </a:solidFill>
        <a:latin typeface="Times New Roman" charset="0"/>
        <a:ea typeface="+mn-ea"/>
        <a:cs typeface="+mn-cs"/>
      </a:defRPr>
    </a:lvl3pPr>
    <a:lvl4pPr marL="1371600" algn="l" rtl="0" eaLnBrk="0" fontAlgn="base" hangingPunct="0">
      <a:spcBef>
        <a:spcPct val="0"/>
      </a:spcBef>
      <a:spcAft>
        <a:spcPct val="0"/>
      </a:spcAft>
      <a:defRPr sz="1600" kern="1200">
        <a:solidFill>
          <a:schemeClr val="tx1"/>
        </a:solidFill>
        <a:latin typeface="Times New Roman" charset="0"/>
        <a:ea typeface="+mn-ea"/>
        <a:cs typeface="+mn-cs"/>
      </a:defRPr>
    </a:lvl4pPr>
    <a:lvl5pPr marL="1828800" algn="l" rtl="0" eaLnBrk="0" fontAlgn="base" hangingPunct="0">
      <a:spcBef>
        <a:spcPct val="0"/>
      </a:spcBef>
      <a:spcAft>
        <a:spcPct val="0"/>
      </a:spcAft>
      <a:defRPr sz="1600" kern="1200">
        <a:solidFill>
          <a:schemeClr val="tx1"/>
        </a:solidFill>
        <a:latin typeface="Times New Roman" charset="0"/>
        <a:ea typeface="+mn-ea"/>
        <a:cs typeface="+mn-cs"/>
      </a:defRPr>
    </a:lvl5pPr>
    <a:lvl6pPr marL="2286000" algn="l" defTabSz="914400" rtl="0" eaLnBrk="1" latinLnBrk="0" hangingPunct="1">
      <a:defRPr sz="1600" kern="1200">
        <a:solidFill>
          <a:schemeClr val="tx1"/>
        </a:solidFill>
        <a:latin typeface="Times New Roman" charset="0"/>
        <a:ea typeface="+mn-ea"/>
        <a:cs typeface="+mn-cs"/>
      </a:defRPr>
    </a:lvl6pPr>
    <a:lvl7pPr marL="2743200" algn="l" defTabSz="914400" rtl="0" eaLnBrk="1" latinLnBrk="0" hangingPunct="1">
      <a:defRPr sz="1600" kern="1200">
        <a:solidFill>
          <a:schemeClr val="tx1"/>
        </a:solidFill>
        <a:latin typeface="Times New Roman" charset="0"/>
        <a:ea typeface="+mn-ea"/>
        <a:cs typeface="+mn-cs"/>
      </a:defRPr>
    </a:lvl7pPr>
    <a:lvl8pPr marL="3200400" algn="l" defTabSz="914400" rtl="0" eaLnBrk="1" latinLnBrk="0" hangingPunct="1">
      <a:defRPr sz="1600" kern="1200">
        <a:solidFill>
          <a:schemeClr val="tx1"/>
        </a:solidFill>
        <a:latin typeface="Times New Roman" charset="0"/>
        <a:ea typeface="+mn-ea"/>
        <a:cs typeface="+mn-cs"/>
      </a:defRPr>
    </a:lvl8pPr>
    <a:lvl9pPr marL="3657600" algn="l" defTabSz="914400" rtl="0" eaLnBrk="1" latinLnBrk="0" hangingPunct="1">
      <a:defRPr sz="16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666699"/>
    <a:srgbClr val="DDDDDD"/>
    <a:srgbClr val="C0C0C0"/>
    <a:srgbClr val="EAEAEA"/>
    <a:srgbClr val="6600CC"/>
    <a:srgbClr val="3333CC"/>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41" autoAdjust="0"/>
    <p:restoredTop sz="97804" autoAdjust="0"/>
  </p:normalViewPr>
  <p:slideViewPr>
    <p:cSldViewPr>
      <p:cViewPr>
        <p:scale>
          <a:sx n="83" d="100"/>
          <a:sy n="83" d="100"/>
        </p:scale>
        <p:origin x="-1560" y="186"/>
      </p:cViewPr>
      <p:guideLst>
        <p:guide orient="horz" pos="1920"/>
        <p:guide pos="864"/>
        <p:guide pos="5088"/>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3" d="100"/>
          <a:sy n="43" d="100"/>
        </p:scale>
        <p:origin x="-1428" y="-90"/>
      </p:cViewPr>
      <p:guideLst>
        <p:guide orient="horz" pos="289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_rels/viewProps.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705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57059"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57060" name="Rectangle 4"/>
          <p:cNvSpPr>
            <a:spLocks noGrp="1" noChangeArrowheads="1"/>
          </p:cNvSpPr>
          <p:nvPr>
            <p:ph type="ftr" sz="quarter" idx="2"/>
          </p:nvPr>
        </p:nvSpPr>
        <p:spPr bwMode="auto">
          <a:xfrm>
            <a:off x="0" y="87630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57061" name="Rectangle 5"/>
          <p:cNvSpPr>
            <a:spLocks noGrp="1" noChangeArrowheads="1"/>
          </p:cNvSpPr>
          <p:nvPr>
            <p:ph type="sldNum" sz="quarter" idx="3"/>
          </p:nvPr>
        </p:nvSpPr>
        <p:spPr bwMode="auto">
          <a:xfrm>
            <a:off x="3886200" y="87630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2358A83-F158-4BAD-9D22-0E0D2424978F}" type="slidenum">
              <a:rPr lang="en-US"/>
              <a:pPr/>
              <a:t>‹#›</a:t>
            </a:fld>
            <a:endParaRPr lang="en-US"/>
          </a:p>
        </p:txBody>
      </p:sp>
    </p:spTree>
    <p:extLst>
      <p:ext uri="{BB962C8B-B14F-4D97-AF65-F5344CB8AC3E}">
        <p14:creationId xmlns:p14="http://schemas.microsoft.com/office/powerpoint/2010/main" val="37759740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23" tIns="45862" rIns="91723" bIns="45862" numCol="1" anchor="t" anchorCtr="0" compatLnSpc="1">
            <a:prstTxWarp prst="textNoShape">
              <a:avLst/>
            </a:prstTxWarp>
          </a:bodyPr>
          <a:lstStyle>
            <a:lvl1pPr defTabSz="917575">
              <a:defRPr sz="1200"/>
            </a:lvl1pPr>
          </a:lstStyle>
          <a:p>
            <a:endParaRPr lang="en-US"/>
          </a:p>
        </p:txBody>
      </p:sp>
      <p:sp>
        <p:nvSpPr>
          <p:cNvPr id="40963" name="Rectangle 3"/>
          <p:cNvSpPr>
            <a:spLocks noGrp="1" noChangeArrowheads="1"/>
          </p:cNvSpPr>
          <p:nvPr>
            <p:ph type="dt" idx="1"/>
          </p:nvPr>
        </p:nvSpPr>
        <p:spPr bwMode="auto">
          <a:xfrm>
            <a:off x="3886200" y="0"/>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23" tIns="45862" rIns="91723" bIns="45862" numCol="1" anchor="t" anchorCtr="0" compatLnSpc="1">
            <a:prstTxWarp prst="textNoShape">
              <a:avLst/>
            </a:prstTxWarp>
          </a:bodyPr>
          <a:lstStyle>
            <a:lvl1pPr algn="r" defTabSz="917575">
              <a:defRPr sz="1200"/>
            </a:lvl1pPr>
          </a:lstStyle>
          <a:p>
            <a:endParaRPr lang="en-US"/>
          </a:p>
        </p:txBody>
      </p:sp>
      <p:sp>
        <p:nvSpPr>
          <p:cNvPr id="40964" name="Rectangle 4"/>
          <p:cNvSpPr>
            <a:spLocks noChangeArrowheads="1" noTextEdit="1"/>
          </p:cNvSpPr>
          <p:nvPr>
            <p:ph type="sldImg" idx="2"/>
          </p:nvPr>
        </p:nvSpPr>
        <p:spPr bwMode="auto">
          <a:xfrm>
            <a:off x="1196975" y="688975"/>
            <a:ext cx="4464050" cy="344963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0965" name="Rectangle 5"/>
          <p:cNvSpPr>
            <a:spLocks noGrp="1" noChangeArrowheads="1"/>
          </p:cNvSpPr>
          <p:nvPr>
            <p:ph type="body" sz="quarter" idx="3"/>
          </p:nvPr>
        </p:nvSpPr>
        <p:spPr bwMode="auto">
          <a:xfrm>
            <a:off x="914400" y="4368800"/>
            <a:ext cx="5029200" cy="414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23" tIns="45862" rIns="91723" bIns="4586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0966" name="Rectangle 6"/>
          <p:cNvSpPr>
            <a:spLocks noGrp="1" noChangeArrowheads="1"/>
          </p:cNvSpPr>
          <p:nvPr>
            <p:ph type="ftr" sz="quarter" idx="4"/>
          </p:nvPr>
        </p:nvSpPr>
        <p:spPr bwMode="auto">
          <a:xfrm>
            <a:off x="0" y="8739188"/>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23" tIns="45862" rIns="91723" bIns="45862" numCol="1" anchor="b" anchorCtr="0" compatLnSpc="1">
            <a:prstTxWarp prst="textNoShape">
              <a:avLst/>
            </a:prstTxWarp>
          </a:bodyPr>
          <a:lstStyle>
            <a:lvl1pPr defTabSz="917575">
              <a:defRPr sz="1200"/>
            </a:lvl1pPr>
          </a:lstStyle>
          <a:p>
            <a:endParaRPr lang="en-US"/>
          </a:p>
        </p:txBody>
      </p:sp>
      <p:sp>
        <p:nvSpPr>
          <p:cNvPr id="40967" name="Rectangle 7"/>
          <p:cNvSpPr>
            <a:spLocks noGrp="1" noChangeArrowheads="1"/>
          </p:cNvSpPr>
          <p:nvPr>
            <p:ph type="sldNum" sz="quarter" idx="5"/>
          </p:nvPr>
        </p:nvSpPr>
        <p:spPr bwMode="auto">
          <a:xfrm>
            <a:off x="3886200" y="8739188"/>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23" tIns="45862" rIns="91723" bIns="45862" numCol="1" anchor="b" anchorCtr="0" compatLnSpc="1">
            <a:prstTxWarp prst="textNoShape">
              <a:avLst/>
            </a:prstTxWarp>
          </a:bodyPr>
          <a:lstStyle>
            <a:lvl1pPr algn="r" defTabSz="917575">
              <a:defRPr sz="1200"/>
            </a:lvl1pPr>
          </a:lstStyle>
          <a:p>
            <a:fld id="{C5BFA828-9A9D-4AC0-BE73-A0131EA5BA02}" type="slidenum">
              <a:rPr lang="en-US"/>
              <a:pPr/>
              <a:t>‹#›</a:t>
            </a:fld>
            <a:endParaRPr lang="en-US"/>
          </a:p>
        </p:txBody>
      </p:sp>
    </p:spTree>
    <p:extLst>
      <p:ext uri="{BB962C8B-B14F-4D97-AF65-F5344CB8AC3E}">
        <p14:creationId xmlns:p14="http://schemas.microsoft.com/office/powerpoint/2010/main" val="28695494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www.urban.org/" TargetMode="External"/><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hyperlink" Target="http://youth.urban.org/" TargetMode="External"/><Relationship Id="rId5" Type="http://schemas.openxmlformats.org/officeDocument/2006/relationships/hyperlink" Target="http://justice.urban.org/" TargetMode="Externa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50" name="Picture 10" descr="column-w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619250"/>
            <a:ext cx="6191250" cy="4208463"/>
          </a:xfrm>
          <a:prstGeom prst="rect">
            <a:avLst/>
          </a:prstGeom>
          <a:noFill/>
          <a:extLst>
            <a:ext uri="{909E8E84-426E-40DD-AFC4-6F175D3DCCD1}">
              <a14:hiddenFill xmlns:a14="http://schemas.microsoft.com/office/drawing/2010/main">
                <a:solidFill>
                  <a:srgbClr val="FFFFFF"/>
                </a:solidFill>
              </a14:hiddenFill>
            </a:ext>
          </a:extLst>
        </p:spPr>
      </p:pic>
      <p:sp>
        <p:nvSpPr>
          <p:cNvPr id="10260" name="Rectangle 20"/>
          <p:cNvSpPr>
            <a:spLocks noChangeArrowheads="1"/>
          </p:cNvSpPr>
          <p:nvPr/>
        </p:nvSpPr>
        <p:spPr bwMode="auto">
          <a:xfrm>
            <a:off x="0" y="0"/>
            <a:ext cx="10058400" cy="16383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2" name="Rectangle 2"/>
          <p:cNvSpPr>
            <a:spLocks noGrp="1" noChangeArrowheads="1"/>
          </p:cNvSpPr>
          <p:nvPr>
            <p:ph type="subTitle" idx="1"/>
          </p:nvPr>
        </p:nvSpPr>
        <p:spPr>
          <a:xfrm>
            <a:off x="4876800" y="1752600"/>
            <a:ext cx="4803775" cy="4986338"/>
          </a:xfrm>
        </p:spPr>
        <p:txBody>
          <a:bodyPr/>
          <a:lstStyle>
            <a:lvl1pPr marL="0" indent="0">
              <a:buFontTx/>
              <a:buNone/>
              <a:defRPr sz="3000" b="1">
                <a:solidFill>
                  <a:srgbClr val="CCCCFF"/>
                </a:solidFill>
              </a:defRPr>
            </a:lvl1pPr>
          </a:lstStyle>
          <a:p>
            <a:pPr lvl="0"/>
            <a:r>
              <a:rPr lang="en-US" noProof="0" smtClean="0"/>
              <a:t>Click to edit Master subtitle style, Author list</a:t>
            </a:r>
          </a:p>
        </p:txBody>
      </p:sp>
      <p:sp>
        <p:nvSpPr>
          <p:cNvPr id="10247" name="Rectangle 7"/>
          <p:cNvSpPr>
            <a:spLocks noGrp="1" noChangeArrowheads="1"/>
          </p:cNvSpPr>
          <p:nvPr>
            <p:ph type="ctrTitle"/>
          </p:nvPr>
        </p:nvSpPr>
        <p:spPr>
          <a:xfrm>
            <a:off x="377825" y="258763"/>
            <a:ext cx="9302750" cy="1382712"/>
          </a:xfrm>
        </p:spPr>
        <p:txBody>
          <a:bodyPr lIns="101882" tIns="50941" rIns="101882" bIns="50941"/>
          <a:lstStyle>
            <a:lvl1pPr>
              <a:defRPr sz="4200">
                <a:solidFill>
                  <a:srgbClr val="CCCCFF"/>
                </a:solidFill>
              </a:defRPr>
            </a:lvl1pPr>
          </a:lstStyle>
          <a:p>
            <a:pPr lvl="0"/>
            <a:r>
              <a:rPr lang="en-US" noProof="0" smtClean="0"/>
              <a:t>Click to edit Master title style</a:t>
            </a:r>
          </a:p>
        </p:txBody>
      </p:sp>
      <p:sp>
        <p:nvSpPr>
          <p:cNvPr id="10255" name="Line 15"/>
          <p:cNvSpPr>
            <a:spLocks noChangeShapeType="1"/>
          </p:cNvSpPr>
          <p:nvPr/>
        </p:nvSpPr>
        <p:spPr bwMode="auto">
          <a:xfrm>
            <a:off x="0" y="7083425"/>
            <a:ext cx="10037763" cy="0"/>
          </a:xfrm>
          <a:prstGeom prst="line">
            <a:avLst/>
          </a:prstGeom>
          <a:noFill/>
          <a:ln w="25400">
            <a:solidFill>
              <a:srgbClr val="996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58" name="Text Box 18"/>
          <p:cNvSpPr txBox="1">
            <a:spLocks noChangeArrowheads="1"/>
          </p:cNvSpPr>
          <p:nvPr/>
        </p:nvSpPr>
        <p:spPr bwMode="auto">
          <a:xfrm>
            <a:off x="0" y="7138988"/>
            <a:ext cx="62103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882" tIns="50941" rIns="101882" bIns="50941">
            <a:spAutoFit/>
          </a:bodyPr>
          <a:lstStyle>
            <a:lvl1pPr defTabSz="1019175">
              <a:defRPr sz="2400">
                <a:solidFill>
                  <a:schemeClr val="tx1"/>
                </a:solidFill>
                <a:latin typeface="Times New Roman" charset="0"/>
              </a:defRPr>
            </a:lvl1pPr>
            <a:lvl2pPr marL="509588" defTabSz="1019175">
              <a:defRPr sz="2400">
                <a:solidFill>
                  <a:schemeClr val="tx1"/>
                </a:solidFill>
                <a:latin typeface="Times New Roman" charset="0"/>
              </a:defRPr>
            </a:lvl2pPr>
            <a:lvl3pPr marL="1019175" defTabSz="1019175">
              <a:defRPr sz="2400">
                <a:solidFill>
                  <a:schemeClr val="tx1"/>
                </a:solidFill>
                <a:latin typeface="Times New Roman" charset="0"/>
              </a:defRPr>
            </a:lvl3pPr>
            <a:lvl4pPr marL="1528763" defTabSz="1019175">
              <a:defRPr sz="2400">
                <a:solidFill>
                  <a:schemeClr val="tx1"/>
                </a:solidFill>
                <a:latin typeface="Times New Roman" charset="0"/>
              </a:defRPr>
            </a:lvl4pPr>
            <a:lvl5pPr marL="2038350" defTabSz="1019175">
              <a:defRPr sz="2400">
                <a:solidFill>
                  <a:schemeClr val="tx1"/>
                </a:solidFill>
                <a:latin typeface="Times New Roman" charset="0"/>
              </a:defRPr>
            </a:lvl5pPr>
            <a:lvl6pPr marL="2495550" defTabSz="1019175" eaLnBrk="0" fontAlgn="base" hangingPunct="0">
              <a:spcBef>
                <a:spcPct val="0"/>
              </a:spcBef>
              <a:spcAft>
                <a:spcPct val="0"/>
              </a:spcAft>
              <a:defRPr sz="2400">
                <a:solidFill>
                  <a:schemeClr val="tx1"/>
                </a:solidFill>
                <a:latin typeface="Times New Roman" charset="0"/>
              </a:defRPr>
            </a:lvl6pPr>
            <a:lvl7pPr marL="2952750" defTabSz="1019175" eaLnBrk="0" fontAlgn="base" hangingPunct="0">
              <a:spcBef>
                <a:spcPct val="0"/>
              </a:spcBef>
              <a:spcAft>
                <a:spcPct val="0"/>
              </a:spcAft>
              <a:defRPr sz="2400">
                <a:solidFill>
                  <a:schemeClr val="tx1"/>
                </a:solidFill>
                <a:latin typeface="Times New Roman" charset="0"/>
              </a:defRPr>
            </a:lvl7pPr>
            <a:lvl8pPr marL="3409950" defTabSz="1019175" eaLnBrk="0" fontAlgn="base" hangingPunct="0">
              <a:spcBef>
                <a:spcPct val="0"/>
              </a:spcBef>
              <a:spcAft>
                <a:spcPct val="0"/>
              </a:spcAft>
              <a:defRPr sz="2400">
                <a:solidFill>
                  <a:schemeClr val="tx1"/>
                </a:solidFill>
                <a:latin typeface="Times New Roman" charset="0"/>
              </a:defRPr>
            </a:lvl8pPr>
            <a:lvl9pPr marL="3867150" defTabSz="1019175" eaLnBrk="0" fontAlgn="base" hangingPunct="0">
              <a:spcBef>
                <a:spcPct val="0"/>
              </a:spcBef>
              <a:spcAft>
                <a:spcPct val="0"/>
              </a:spcAft>
              <a:defRPr sz="2400">
                <a:solidFill>
                  <a:schemeClr val="tx1"/>
                </a:solidFill>
                <a:latin typeface="Times New Roman" charset="0"/>
              </a:defRPr>
            </a:lvl9pPr>
          </a:lstStyle>
          <a:p>
            <a:r>
              <a:rPr lang="en-US" sz="1000" b="1">
                <a:solidFill>
                  <a:schemeClr val="bg2"/>
                </a:solidFill>
                <a:latin typeface="Arial" charset="0"/>
              </a:rPr>
              <a:t>The views expressed are those of the authors and should not </a:t>
            </a:r>
            <a:br>
              <a:rPr lang="en-US" sz="1000" b="1">
                <a:solidFill>
                  <a:schemeClr val="bg2"/>
                </a:solidFill>
                <a:latin typeface="Arial" charset="0"/>
              </a:rPr>
            </a:br>
            <a:r>
              <a:rPr lang="en-US" sz="1000" b="1">
                <a:solidFill>
                  <a:schemeClr val="bg2"/>
                </a:solidFill>
                <a:latin typeface="Arial" charset="0"/>
              </a:rPr>
              <a:t>be attributed to the Urban Institute, its trustees, or its funders. </a:t>
            </a:r>
          </a:p>
        </p:txBody>
      </p:sp>
      <p:sp>
        <p:nvSpPr>
          <p:cNvPr id="10275" name="Text Box 35">
            <a:hlinkClick r:id="rId3" highlightClick="1"/>
            <a:hlinkHover r:id="" action="ppaction://noaction" highlightClick="1"/>
          </p:cNvPr>
          <p:cNvSpPr txBox="1">
            <a:spLocks noChangeArrowheads="1"/>
          </p:cNvSpPr>
          <p:nvPr userDrawn="1"/>
        </p:nvSpPr>
        <p:spPr bwMode="auto">
          <a:xfrm>
            <a:off x="7867650" y="7186613"/>
            <a:ext cx="1752600" cy="19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1019175">
              <a:defRPr sz="2400">
                <a:solidFill>
                  <a:schemeClr val="tx1"/>
                </a:solidFill>
                <a:latin typeface="Times New Roman" charset="0"/>
              </a:defRPr>
            </a:lvl1pPr>
            <a:lvl2pPr marL="509588" defTabSz="1019175">
              <a:defRPr sz="2400">
                <a:solidFill>
                  <a:schemeClr val="tx1"/>
                </a:solidFill>
                <a:latin typeface="Times New Roman" charset="0"/>
              </a:defRPr>
            </a:lvl2pPr>
            <a:lvl3pPr marL="1019175" defTabSz="1019175">
              <a:defRPr sz="2400">
                <a:solidFill>
                  <a:schemeClr val="tx1"/>
                </a:solidFill>
                <a:latin typeface="Times New Roman" charset="0"/>
              </a:defRPr>
            </a:lvl3pPr>
            <a:lvl4pPr marL="1528763" defTabSz="1019175">
              <a:defRPr sz="2400">
                <a:solidFill>
                  <a:schemeClr val="tx1"/>
                </a:solidFill>
                <a:latin typeface="Times New Roman" charset="0"/>
              </a:defRPr>
            </a:lvl4pPr>
            <a:lvl5pPr marL="2038350" defTabSz="1019175">
              <a:defRPr sz="2400">
                <a:solidFill>
                  <a:schemeClr val="tx1"/>
                </a:solidFill>
                <a:latin typeface="Times New Roman" charset="0"/>
              </a:defRPr>
            </a:lvl5pPr>
            <a:lvl6pPr marL="2495550" defTabSz="1019175" eaLnBrk="0" fontAlgn="base" hangingPunct="0">
              <a:spcBef>
                <a:spcPct val="0"/>
              </a:spcBef>
              <a:spcAft>
                <a:spcPct val="0"/>
              </a:spcAft>
              <a:defRPr sz="2400">
                <a:solidFill>
                  <a:schemeClr val="tx1"/>
                </a:solidFill>
                <a:latin typeface="Times New Roman" charset="0"/>
              </a:defRPr>
            </a:lvl6pPr>
            <a:lvl7pPr marL="2952750" defTabSz="1019175" eaLnBrk="0" fontAlgn="base" hangingPunct="0">
              <a:spcBef>
                <a:spcPct val="0"/>
              </a:spcBef>
              <a:spcAft>
                <a:spcPct val="0"/>
              </a:spcAft>
              <a:defRPr sz="2400">
                <a:solidFill>
                  <a:schemeClr val="tx1"/>
                </a:solidFill>
                <a:latin typeface="Times New Roman" charset="0"/>
              </a:defRPr>
            </a:lvl7pPr>
            <a:lvl8pPr marL="3409950" defTabSz="1019175" eaLnBrk="0" fontAlgn="base" hangingPunct="0">
              <a:spcBef>
                <a:spcPct val="0"/>
              </a:spcBef>
              <a:spcAft>
                <a:spcPct val="0"/>
              </a:spcAft>
              <a:defRPr sz="2400">
                <a:solidFill>
                  <a:schemeClr val="tx1"/>
                </a:solidFill>
                <a:latin typeface="Times New Roman" charset="0"/>
              </a:defRPr>
            </a:lvl8pPr>
            <a:lvl9pPr marL="3867150" defTabSz="1019175" eaLnBrk="0" fontAlgn="base" hangingPunct="0">
              <a:spcBef>
                <a:spcPct val="0"/>
              </a:spcBef>
              <a:spcAft>
                <a:spcPct val="0"/>
              </a:spcAft>
              <a:defRPr sz="2400">
                <a:solidFill>
                  <a:schemeClr val="tx1"/>
                </a:solidFill>
                <a:latin typeface="Times New Roman" charset="0"/>
              </a:defRPr>
            </a:lvl9pPr>
          </a:lstStyle>
          <a:p>
            <a:pPr>
              <a:lnSpc>
                <a:spcPct val="85000"/>
              </a:lnSpc>
            </a:pPr>
            <a:r>
              <a:rPr lang="en-US" sz="1700">
                <a:latin typeface="Century Gothic" pitchFamily="34" charset="0"/>
              </a:rPr>
              <a:t>URBAN INSTITUTE</a:t>
            </a:r>
          </a:p>
        </p:txBody>
      </p:sp>
      <p:pic>
        <p:nvPicPr>
          <p:cNvPr id="10276" name="Picture 36" descr="UIlogo - small white on black">
            <a:hlinkClick r:id="rId3" highlightClick="1"/>
            <a:hlinkHover r:id="" action="ppaction://noaction" highlightClick="1"/>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391400" y="7181850"/>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10277" name="Text Box 37">
            <a:hlinkClick r:id="rId5" highlightClick="1"/>
            <a:hlinkHover r:id="" action="ppaction://noaction" highlightClick="1"/>
          </p:cNvPr>
          <p:cNvSpPr txBox="1">
            <a:spLocks noChangeArrowheads="1"/>
          </p:cNvSpPr>
          <p:nvPr userDrawn="1"/>
        </p:nvSpPr>
        <p:spPr bwMode="auto">
          <a:xfrm>
            <a:off x="7897813" y="7419975"/>
            <a:ext cx="2074862" cy="18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1019175">
              <a:defRPr sz="2400">
                <a:solidFill>
                  <a:schemeClr val="tx1"/>
                </a:solidFill>
                <a:latin typeface="Times New Roman" charset="0"/>
              </a:defRPr>
            </a:lvl1pPr>
            <a:lvl2pPr marL="509588" defTabSz="1019175">
              <a:defRPr sz="2400">
                <a:solidFill>
                  <a:schemeClr val="tx1"/>
                </a:solidFill>
                <a:latin typeface="Times New Roman" charset="0"/>
              </a:defRPr>
            </a:lvl2pPr>
            <a:lvl3pPr marL="1019175" defTabSz="1019175">
              <a:defRPr sz="2400">
                <a:solidFill>
                  <a:schemeClr val="tx1"/>
                </a:solidFill>
                <a:latin typeface="Times New Roman" charset="0"/>
              </a:defRPr>
            </a:lvl3pPr>
            <a:lvl4pPr marL="1528763" defTabSz="1019175">
              <a:defRPr sz="2400">
                <a:solidFill>
                  <a:schemeClr val="tx1"/>
                </a:solidFill>
                <a:latin typeface="Times New Roman" charset="0"/>
              </a:defRPr>
            </a:lvl4pPr>
            <a:lvl5pPr marL="2038350" defTabSz="1019175">
              <a:defRPr sz="2400">
                <a:solidFill>
                  <a:schemeClr val="tx1"/>
                </a:solidFill>
                <a:latin typeface="Times New Roman" charset="0"/>
              </a:defRPr>
            </a:lvl5pPr>
            <a:lvl6pPr marL="2495550" defTabSz="1019175" eaLnBrk="0" fontAlgn="base" hangingPunct="0">
              <a:spcBef>
                <a:spcPct val="0"/>
              </a:spcBef>
              <a:spcAft>
                <a:spcPct val="0"/>
              </a:spcAft>
              <a:defRPr sz="2400">
                <a:solidFill>
                  <a:schemeClr val="tx1"/>
                </a:solidFill>
                <a:latin typeface="Times New Roman" charset="0"/>
              </a:defRPr>
            </a:lvl6pPr>
            <a:lvl7pPr marL="2952750" defTabSz="1019175" eaLnBrk="0" fontAlgn="base" hangingPunct="0">
              <a:spcBef>
                <a:spcPct val="0"/>
              </a:spcBef>
              <a:spcAft>
                <a:spcPct val="0"/>
              </a:spcAft>
              <a:defRPr sz="2400">
                <a:solidFill>
                  <a:schemeClr val="tx1"/>
                </a:solidFill>
                <a:latin typeface="Times New Roman" charset="0"/>
              </a:defRPr>
            </a:lvl7pPr>
            <a:lvl8pPr marL="3409950" defTabSz="1019175" eaLnBrk="0" fontAlgn="base" hangingPunct="0">
              <a:spcBef>
                <a:spcPct val="0"/>
              </a:spcBef>
              <a:spcAft>
                <a:spcPct val="0"/>
              </a:spcAft>
              <a:defRPr sz="2400">
                <a:solidFill>
                  <a:schemeClr val="tx1"/>
                </a:solidFill>
                <a:latin typeface="Times New Roman" charset="0"/>
              </a:defRPr>
            </a:lvl8pPr>
            <a:lvl9pPr marL="3867150" defTabSz="1019175" eaLnBrk="0" fontAlgn="base" hangingPunct="0">
              <a:spcBef>
                <a:spcPct val="0"/>
              </a:spcBef>
              <a:spcAft>
                <a:spcPct val="0"/>
              </a:spcAft>
              <a:defRPr sz="2400">
                <a:solidFill>
                  <a:schemeClr val="tx1"/>
                </a:solidFill>
                <a:latin typeface="Times New Roman" charset="0"/>
              </a:defRPr>
            </a:lvl9pPr>
          </a:lstStyle>
          <a:p>
            <a:pPr>
              <a:lnSpc>
                <a:spcPct val="85000"/>
              </a:lnSpc>
            </a:pPr>
            <a:r>
              <a:rPr lang="en-US" sz="1800">
                <a:latin typeface="Garamond" pitchFamily="18" charset="0"/>
              </a:rPr>
              <a:t>Justice Policy Center</a:t>
            </a:r>
          </a:p>
        </p:txBody>
      </p:sp>
      <p:sp>
        <p:nvSpPr>
          <p:cNvPr id="10278" name="Text Box 38">
            <a:hlinkClick r:id="rId6"/>
          </p:cNvPr>
          <p:cNvSpPr txBox="1">
            <a:spLocks noChangeArrowheads="1"/>
          </p:cNvSpPr>
          <p:nvPr userDrawn="1"/>
        </p:nvSpPr>
        <p:spPr bwMode="auto">
          <a:xfrm>
            <a:off x="5473700" y="7175500"/>
            <a:ext cx="1600200" cy="503238"/>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nchor="ctr" anchorCtr="1"/>
          <a:lstStyle/>
          <a:p>
            <a:pPr algn="ctr">
              <a:lnSpc>
                <a:spcPct val="75000"/>
              </a:lnSpc>
            </a:pPr>
            <a:r>
              <a:rPr lang="en-US" sz="1200">
                <a:solidFill>
                  <a:srgbClr val="663300"/>
                </a:solidFill>
                <a:latin typeface="Century Gothic" pitchFamily="34" charset="0"/>
              </a:rPr>
              <a:t>PROGRAM ON </a:t>
            </a:r>
            <a:br>
              <a:rPr lang="en-US" sz="1200">
                <a:solidFill>
                  <a:srgbClr val="663300"/>
                </a:solidFill>
                <a:latin typeface="Century Gothic" pitchFamily="34" charset="0"/>
              </a:rPr>
            </a:br>
            <a:r>
              <a:rPr lang="en-US" sz="2400">
                <a:solidFill>
                  <a:srgbClr val="663300"/>
                </a:solidFill>
                <a:latin typeface="Garamond" pitchFamily="18" charset="0"/>
              </a:rPr>
              <a:t>y</a:t>
            </a:r>
            <a:r>
              <a:rPr lang="en-US" sz="2000">
                <a:solidFill>
                  <a:srgbClr val="663300"/>
                </a:solidFill>
                <a:latin typeface="Garamond" pitchFamily="18" charset="0"/>
              </a:rPr>
              <a:t>outh </a:t>
            </a:r>
            <a:r>
              <a:rPr lang="en-US" sz="2400">
                <a:solidFill>
                  <a:srgbClr val="663300"/>
                </a:solidFill>
                <a:latin typeface="Garamond" pitchFamily="18" charset="0"/>
              </a:rPr>
              <a:t>j</a:t>
            </a:r>
            <a:r>
              <a:rPr lang="en-US" sz="2000">
                <a:solidFill>
                  <a:srgbClr val="663300"/>
                </a:solidFill>
                <a:latin typeface="Garamond" pitchFamily="18" charset="0"/>
              </a:rPr>
              <a:t>ustice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63007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8" y="4994275"/>
            <a:ext cx="8548687"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38" y="3294063"/>
            <a:ext cx="8548687" cy="170021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67070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54063" y="1905000"/>
            <a:ext cx="4386262"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92725" y="1905000"/>
            <a:ext cx="438785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3410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8" y="311150"/>
            <a:ext cx="9051925" cy="1295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739900"/>
            <a:ext cx="4443412"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465388"/>
            <a:ext cx="4443412"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3" y="1739900"/>
            <a:ext cx="44450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3" y="2465388"/>
            <a:ext cx="44450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61185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44165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5431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309563"/>
            <a:ext cx="3308350" cy="1317625"/>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38" y="1627188"/>
            <a:ext cx="330835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46460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5" y="5440363"/>
            <a:ext cx="6035675" cy="642937"/>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75" y="693738"/>
            <a:ext cx="6035675" cy="4664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1675" y="6083300"/>
            <a:ext cx="6035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48584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0917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77150" y="47625"/>
            <a:ext cx="2306638" cy="6962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54063" y="47625"/>
            <a:ext cx="6770687" cy="6962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90423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hyperlink" Target="http://youth.urban.org/" TargetMode="External"/><Relationship Id="rId2" Type="http://schemas.openxmlformats.org/officeDocument/2006/relationships/slideLayout" Target="../slideLayouts/slideLayout2.xml"/><Relationship Id="rId16" Type="http://schemas.openxmlformats.org/officeDocument/2006/relationships/hyperlink" Target="http://justice.urban.org/"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urban.or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754063" y="1905000"/>
            <a:ext cx="8926512"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Rectangle 7"/>
          <p:cNvSpPr>
            <a:spLocks noChangeArrowheads="1"/>
          </p:cNvSpPr>
          <p:nvPr/>
        </p:nvSpPr>
        <p:spPr bwMode="auto">
          <a:xfrm>
            <a:off x="0" y="-22225"/>
            <a:ext cx="10058400" cy="1303338"/>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6" name="Rectangle 2"/>
          <p:cNvSpPr>
            <a:spLocks noGrp="1" noChangeArrowheads="1"/>
          </p:cNvSpPr>
          <p:nvPr>
            <p:ph type="title"/>
          </p:nvPr>
        </p:nvSpPr>
        <p:spPr bwMode="auto">
          <a:xfrm>
            <a:off x="1371600" y="47625"/>
            <a:ext cx="8612188"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33" name="Line 9"/>
          <p:cNvSpPr>
            <a:spLocks noChangeShapeType="1"/>
          </p:cNvSpPr>
          <p:nvPr/>
        </p:nvSpPr>
        <p:spPr bwMode="auto">
          <a:xfrm>
            <a:off x="0" y="7086600"/>
            <a:ext cx="10037763" cy="0"/>
          </a:xfrm>
          <a:prstGeom prst="line">
            <a:avLst/>
          </a:prstGeom>
          <a:noFill/>
          <a:ln w="25400">
            <a:solidFill>
              <a:srgbClr val="996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035" name="Picture 11" descr="column-wide"/>
          <p:cNvPicPr>
            <a:picLocks noChangeAspect="1" noChangeArrowheads="1"/>
          </p:cNvPicPr>
          <p:nvPr/>
        </p:nvPicPr>
        <p:blipFill>
          <a:blip r:embed="rId13" cstate="print">
            <a:extLst>
              <a:ext uri="{28A0092B-C50C-407E-A947-70E740481C1C}">
                <a14:useLocalDpi xmlns:a14="http://schemas.microsoft.com/office/drawing/2010/main" val="0"/>
              </a:ext>
            </a:extLst>
          </a:blip>
          <a:srcRect t="12560" r="53845"/>
          <a:stretch>
            <a:fillRect/>
          </a:stretch>
        </p:blipFill>
        <p:spPr bwMode="auto">
          <a:xfrm>
            <a:off x="-9525" y="-19050"/>
            <a:ext cx="1228725" cy="1295400"/>
          </a:xfrm>
          <a:prstGeom prst="rect">
            <a:avLst/>
          </a:prstGeom>
          <a:noFill/>
          <a:extLst>
            <a:ext uri="{909E8E84-426E-40DD-AFC4-6F175D3DCCD1}">
              <a14:hiddenFill xmlns:a14="http://schemas.microsoft.com/office/drawing/2010/main">
                <a:solidFill>
                  <a:srgbClr val="FFFFFF"/>
                </a:solidFill>
              </a14:hiddenFill>
            </a:ext>
          </a:extLst>
        </p:spPr>
      </p:pic>
      <p:sp>
        <p:nvSpPr>
          <p:cNvPr id="1036" name="Line 12"/>
          <p:cNvSpPr>
            <a:spLocks noChangeShapeType="1"/>
          </p:cNvSpPr>
          <p:nvPr/>
        </p:nvSpPr>
        <p:spPr bwMode="auto">
          <a:xfrm>
            <a:off x="0" y="1276350"/>
            <a:ext cx="10053638" cy="0"/>
          </a:xfrm>
          <a:prstGeom prst="line">
            <a:avLst/>
          </a:prstGeom>
          <a:noFill/>
          <a:ln w="25400">
            <a:solidFill>
              <a:srgbClr val="996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8" name="Text Box 14">
            <a:hlinkClick r:id="rId14" highlightClick="1"/>
            <a:hlinkHover r:id="" action="ppaction://noaction" highlightClick="1"/>
          </p:cNvPr>
          <p:cNvSpPr txBox="1">
            <a:spLocks noChangeArrowheads="1"/>
          </p:cNvSpPr>
          <p:nvPr/>
        </p:nvSpPr>
        <p:spPr bwMode="auto">
          <a:xfrm>
            <a:off x="7867650" y="7186613"/>
            <a:ext cx="1752600" cy="19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1019175">
              <a:defRPr sz="2400">
                <a:solidFill>
                  <a:schemeClr val="tx1"/>
                </a:solidFill>
                <a:latin typeface="Times New Roman" charset="0"/>
              </a:defRPr>
            </a:lvl1pPr>
            <a:lvl2pPr marL="509588" defTabSz="1019175">
              <a:defRPr sz="2400">
                <a:solidFill>
                  <a:schemeClr val="tx1"/>
                </a:solidFill>
                <a:latin typeface="Times New Roman" charset="0"/>
              </a:defRPr>
            </a:lvl2pPr>
            <a:lvl3pPr marL="1019175" defTabSz="1019175">
              <a:defRPr sz="2400">
                <a:solidFill>
                  <a:schemeClr val="tx1"/>
                </a:solidFill>
                <a:latin typeface="Times New Roman" charset="0"/>
              </a:defRPr>
            </a:lvl3pPr>
            <a:lvl4pPr marL="1528763" defTabSz="1019175">
              <a:defRPr sz="2400">
                <a:solidFill>
                  <a:schemeClr val="tx1"/>
                </a:solidFill>
                <a:latin typeface="Times New Roman" charset="0"/>
              </a:defRPr>
            </a:lvl4pPr>
            <a:lvl5pPr marL="2038350" defTabSz="1019175">
              <a:defRPr sz="2400">
                <a:solidFill>
                  <a:schemeClr val="tx1"/>
                </a:solidFill>
                <a:latin typeface="Times New Roman" charset="0"/>
              </a:defRPr>
            </a:lvl5pPr>
            <a:lvl6pPr marL="2495550" defTabSz="1019175" eaLnBrk="0" fontAlgn="base" hangingPunct="0">
              <a:spcBef>
                <a:spcPct val="0"/>
              </a:spcBef>
              <a:spcAft>
                <a:spcPct val="0"/>
              </a:spcAft>
              <a:defRPr sz="2400">
                <a:solidFill>
                  <a:schemeClr val="tx1"/>
                </a:solidFill>
                <a:latin typeface="Times New Roman" charset="0"/>
              </a:defRPr>
            </a:lvl6pPr>
            <a:lvl7pPr marL="2952750" defTabSz="1019175" eaLnBrk="0" fontAlgn="base" hangingPunct="0">
              <a:spcBef>
                <a:spcPct val="0"/>
              </a:spcBef>
              <a:spcAft>
                <a:spcPct val="0"/>
              </a:spcAft>
              <a:defRPr sz="2400">
                <a:solidFill>
                  <a:schemeClr val="tx1"/>
                </a:solidFill>
                <a:latin typeface="Times New Roman" charset="0"/>
              </a:defRPr>
            </a:lvl7pPr>
            <a:lvl8pPr marL="3409950" defTabSz="1019175" eaLnBrk="0" fontAlgn="base" hangingPunct="0">
              <a:spcBef>
                <a:spcPct val="0"/>
              </a:spcBef>
              <a:spcAft>
                <a:spcPct val="0"/>
              </a:spcAft>
              <a:defRPr sz="2400">
                <a:solidFill>
                  <a:schemeClr val="tx1"/>
                </a:solidFill>
                <a:latin typeface="Times New Roman" charset="0"/>
              </a:defRPr>
            </a:lvl8pPr>
            <a:lvl9pPr marL="3867150" defTabSz="1019175" eaLnBrk="0" fontAlgn="base" hangingPunct="0">
              <a:spcBef>
                <a:spcPct val="0"/>
              </a:spcBef>
              <a:spcAft>
                <a:spcPct val="0"/>
              </a:spcAft>
              <a:defRPr sz="2400">
                <a:solidFill>
                  <a:schemeClr val="tx1"/>
                </a:solidFill>
                <a:latin typeface="Times New Roman" charset="0"/>
              </a:defRPr>
            </a:lvl9pPr>
          </a:lstStyle>
          <a:p>
            <a:pPr>
              <a:lnSpc>
                <a:spcPct val="85000"/>
              </a:lnSpc>
            </a:pPr>
            <a:r>
              <a:rPr lang="en-US" sz="1700">
                <a:latin typeface="Century Gothic" pitchFamily="34" charset="0"/>
              </a:rPr>
              <a:t>URBAN INSTITUTE</a:t>
            </a:r>
          </a:p>
        </p:txBody>
      </p:sp>
      <p:pic>
        <p:nvPicPr>
          <p:cNvPr id="1047" name="Picture 23" descr="UIlogo - small white on black">
            <a:hlinkClick r:id="rId14" highlightClick="1"/>
            <a:hlinkHover r:id="" action="ppaction://noaction" highlightClick="1"/>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391400" y="7181850"/>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1049" name="Text Box 25">
            <a:hlinkClick r:id="rId16" highlightClick="1"/>
            <a:hlinkHover r:id="" action="ppaction://noaction" highlightClick="1"/>
          </p:cNvPr>
          <p:cNvSpPr txBox="1">
            <a:spLocks noChangeArrowheads="1"/>
          </p:cNvSpPr>
          <p:nvPr userDrawn="1"/>
        </p:nvSpPr>
        <p:spPr bwMode="auto">
          <a:xfrm>
            <a:off x="7897813" y="7419975"/>
            <a:ext cx="2074862" cy="18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1019175">
              <a:defRPr sz="2400">
                <a:solidFill>
                  <a:schemeClr val="tx1"/>
                </a:solidFill>
                <a:latin typeface="Times New Roman" charset="0"/>
              </a:defRPr>
            </a:lvl1pPr>
            <a:lvl2pPr marL="509588" defTabSz="1019175">
              <a:defRPr sz="2400">
                <a:solidFill>
                  <a:schemeClr val="tx1"/>
                </a:solidFill>
                <a:latin typeface="Times New Roman" charset="0"/>
              </a:defRPr>
            </a:lvl2pPr>
            <a:lvl3pPr marL="1019175" defTabSz="1019175">
              <a:defRPr sz="2400">
                <a:solidFill>
                  <a:schemeClr val="tx1"/>
                </a:solidFill>
                <a:latin typeface="Times New Roman" charset="0"/>
              </a:defRPr>
            </a:lvl3pPr>
            <a:lvl4pPr marL="1528763" defTabSz="1019175">
              <a:defRPr sz="2400">
                <a:solidFill>
                  <a:schemeClr val="tx1"/>
                </a:solidFill>
                <a:latin typeface="Times New Roman" charset="0"/>
              </a:defRPr>
            </a:lvl4pPr>
            <a:lvl5pPr marL="2038350" defTabSz="1019175">
              <a:defRPr sz="2400">
                <a:solidFill>
                  <a:schemeClr val="tx1"/>
                </a:solidFill>
                <a:latin typeface="Times New Roman" charset="0"/>
              </a:defRPr>
            </a:lvl5pPr>
            <a:lvl6pPr marL="2495550" defTabSz="1019175" eaLnBrk="0" fontAlgn="base" hangingPunct="0">
              <a:spcBef>
                <a:spcPct val="0"/>
              </a:spcBef>
              <a:spcAft>
                <a:spcPct val="0"/>
              </a:spcAft>
              <a:defRPr sz="2400">
                <a:solidFill>
                  <a:schemeClr val="tx1"/>
                </a:solidFill>
                <a:latin typeface="Times New Roman" charset="0"/>
              </a:defRPr>
            </a:lvl6pPr>
            <a:lvl7pPr marL="2952750" defTabSz="1019175" eaLnBrk="0" fontAlgn="base" hangingPunct="0">
              <a:spcBef>
                <a:spcPct val="0"/>
              </a:spcBef>
              <a:spcAft>
                <a:spcPct val="0"/>
              </a:spcAft>
              <a:defRPr sz="2400">
                <a:solidFill>
                  <a:schemeClr val="tx1"/>
                </a:solidFill>
                <a:latin typeface="Times New Roman" charset="0"/>
              </a:defRPr>
            </a:lvl7pPr>
            <a:lvl8pPr marL="3409950" defTabSz="1019175" eaLnBrk="0" fontAlgn="base" hangingPunct="0">
              <a:spcBef>
                <a:spcPct val="0"/>
              </a:spcBef>
              <a:spcAft>
                <a:spcPct val="0"/>
              </a:spcAft>
              <a:defRPr sz="2400">
                <a:solidFill>
                  <a:schemeClr val="tx1"/>
                </a:solidFill>
                <a:latin typeface="Times New Roman" charset="0"/>
              </a:defRPr>
            </a:lvl8pPr>
            <a:lvl9pPr marL="3867150" defTabSz="1019175" eaLnBrk="0" fontAlgn="base" hangingPunct="0">
              <a:spcBef>
                <a:spcPct val="0"/>
              </a:spcBef>
              <a:spcAft>
                <a:spcPct val="0"/>
              </a:spcAft>
              <a:defRPr sz="2400">
                <a:solidFill>
                  <a:schemeClr val="tx1"/>
                </a:solidFill>
                <a:latin typeface="Times New Roman" charset="0"/>
              </a:defRPr>
            </a:lvl9pPr>
          </a:lstStyle>
          <a:p>
            <a:pPr>
              <a:lnSpc>
                <a:spcPct val="85000"/>
              </a:lnSpc>
            </a:pPr>
            <a:r>
              <a:rPr lang="en-US" sz="1800">
                <a:latin typeface="Garamond" pitchFamily="18" charset="0"/>
              </a:rPr>
              <a:t>Justice Policy Center</a:t>
            </a:r>
          </a:p>
        </p:txBody>
      </p:sp>
      <p:sp>
        <p:nvSpPr>
          <p:cNvPr id="1050" name="Text Box 26"/>
          <p:cNvSpPr txBox="1">
            <a:spLocks noChangeArrowheads="1"/>
          </p:cNvSpPr>
          <p:nvPr userDrawn="1"/>
        </p:nvSpPr>
        <p:spPr bwMode="auto">
          <a:xfrm>
            <a:off x="0" y="7138988"/>
            <a:ext cx="62103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882" tIns="50941" rIns="101882" bIns="50941">
            <a:spAutoFit/>
          </a:bodyPr>
          <a:lstStyle>
            <a:lvl1pPr defTabSz="1019175">
              <a:defRPr sz="2400">
                <a:solidFill>
                  <a:schemeClr val="tx1"/>
                </a:solidFill>
                <a:latin typeface="Times New Roman" charset="0"/>
              </a:defRPr>
            </a:lvl1pPr>
            <a:lvl2pPr marL="509588" defTabSz="1019175">
              <a:defRPr sz="2400">
                <a:solidFill>
                  <a:schemeClr val="tx1"/>
                </a:solidFill>
                <a:latin typeface="Times New Roman" charset="0"/>
              </a:defRPr>
            </a:lvl2pPr>
            <a:lvl3pPr marL="1019175" defTabSz="1019175">
              <a:defRPr sz="2400">
                <a:solidFill>
                  <a:schemeClr val="tx1"/>
                </a:solidFill>
                <a:latin typeface="Times New Roman" charset="0"/>
              </a:defRPr>
            </a:lvl3pPr>
            <a:lvl4pPr marL="1528763" defTabSz="1019175">
              <a:defRPr sz="2400">
                <a:solidFill>
                  <a:schemeClr val="tx1"/>
                </a:solidFill>
                <a:latin typeface="Times New Roman" charset="0"/>
              </a:defRPr>
            </a:lvl4pPr>
            <a:lvl5pPr marL="2038350" defTabSz="1019175">
              <a:defRPr sz="2400">
                <a:solidFill>
                  <a:schemeClr val="tx1"/>
                </a:solidFill>
                <a:latin typeface="Times New Roman" charset="0"/>
              </a:defRPr>
            </a:lvl5pPr>
            <a:lvl6pPr marL="2495550" defTabSz="1019175" eaLnBrk="0" fontAlgn="base" hangingPunct="0">
              <a:spcBef>
                <a:spcPct val="0"/>
              </a:spcBef>
              <a:spcAft>
                <a:spcPct val="0"/>
              </a:spcAft>
              <a:defRPr sz="2400">
                <a:solidFill>
                  <a:schemeClr val="tx1"/>
                </a:solidFill>
                <a:latin typeface="Times New Roman" charset="0"/>
              </a:defRPr>
            </a:lvl6pPr>
            <a:lvl7pPr marL="2952750" defTabSz="1019175" eaLnBrk="0" fontAlgn="base" hangingPunct="0">
              <a:spcBef>
                <a:spcPct val="0"/>
              </a:spcBef>
              <a:spcAft>
                <a:spcPct val="0"/>
              </a:spcAft>
              <a:defRPr sz="2400">
                <a:solidFill>
                  <a:schemeClr val="tx1"/>
                </a:solidFill>
                <a:latin typeface="Times New Roman" charset="0"/>
              </a:defRPr>
            </a:lvl7pPr>
            <a:lvl8pPr marL="3409950" defTabSz="1019175" eaLnBrk="0" fontAlgn="base" hangingPunct="0">
              <a:spcBef>
                <a:spcPct val="0"/>
              </a:spcBef>
              <a:spcAft>
                <a:spcPct val="0"/>
              </a:spcAft>
              <a:defRPr sz="2400">
                <a:solidFill>
                  <a:schemeClr val="tx1"/>
                </a:solidFill>
                <a:latin typeface="Times New Roman" charset="0"/>
              </a:defRPr>
            </a:lvl8pPr>
            <a:lvl9pPr marL="3867150" defTabSz="1019175" eaLnBrk="0" fontAlgn="base" hangingPunct="0">
              <a:spcBef>
                <a:spcPct val="0"/>
              </a:spcBef>
              <a:spcAft>
                <a:spcPct val="0"/>
              </a:spcAft>
              <a:defRPr sz="2400">
                <a:solidFill>
                  <a:schemeClr val="tx1"/>
                </a:solidFill>
                <a:latin typeface="Times New Roman" charset="0"/>
              </a:defRPr>
            </a:lvl9pPr>
          </a:lstStyle>
          <a:p>
            <a:r>
              <a:rPr lang="en-US" sz="1000" b="1">
                <a:solidFill>
                  <a:schemeClr val="bg2"/>
                </a:solidFill>
                <a:latin typeface="Arial" charset="0"/>
              </a:rPr>
              <a:t>The views expressed are those of the authors and should not </a:t>
            </a:r>
            <a:br>
              <a:rPr lang="en-US" sz="1000" b="1">
                <a:solidFill>
                  <a:schemeClr val="bg2"/>
                </a:solidFill>
                <a:latin typeface="Arial" charset="0"/>
              </a:rPr>
            </a:br>
            <a:r>
              <a:rPr lang="en-US" sz="1000" b="1">
                <a:solidFill>
                  <a:schemeClr val="bg2"/>
                </a:solidFill>
                <a:latin typeface="Arial" charset="0"/>
              </a:rPr>
              <a:t>be attributed to the Urban Institute, its trustees, or its funders. </a:t>
            </a:r>
          </a:p>
        </p:txBody>
      </p:sp>
      <p:sp>
        <p:nvSpPr>
          <p:cNvPr id="1051" name="Text Box 27">
            <a:hlinkClick r:id="rId17"/>
          </p:cNvPr>
          <p:cNvSpPr txBox="1">
            <a:spLocks noChangeArrowheads="1"/>
          </p:cNvSpPr>
          <p:nvPr userDrawn="1"/>
        </p:nvSpPr>
        <p:spPr bwMode="auto">
          <a:xfrm>
            <a:off x="5473700" y="7175500"/>
            <a:ext cx="1600200" cy="503238"/>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nchor="ctr" anchorCtr="1"/>
          <a:lstStyle/>
          <a:p>
            <a:pPr algn="ctr">
              <a:lnSpc>
                <a:spcPct val="75000"/>
              </a:lnSpc>
            </a:pPr>
            <a:r>
              <a:rPr lang="en-US" sz="1200">
                <a:solidFill>
                  <a:srgbClr val="663300"/>
                </a:solidFill>
                <a:latin typeface="Century Gothic" pitchFamily="34" charset="0"/>
              </a:rPr>
              <a:t>PROGRAM ON </a:t>
            </a:r>
            <a:br>
              <a:rPr lang="en-US" sz="1200">
                <a:solidFill>
                  <a:srgbClr val="663300"/>
                </a:solidFill>
                <a:latin typeface="Century Gothic" pitchFamily="34" charset="0"/>
              </a:rPr>
            </a:br>
            <a:r>
              <a:rPr lang="en-US" sz="2400">
                <a:solidFill>
                  <a:srgbClr val="663300"/>
                </a:solidFill>
                <a:latin typeface="Garamond" pitchFamily="18" charset="0"/>
              </a:rPr>
              <a:t>y</a:t>
            </a:r>
            <a:r>
              <a:rPr lang="en-US" sz="2000">
                <a:solidFill>
                  <a:srgbClr val="663300"/>
                </a:solidFill>
                <a:latin typeface="Garamond" pitchFamily="18" charset="0"/>
              </a:rPr>
              <a:t>outh </a:t>
            </a:r>
            <a:r>
              <a:rPr lang="en-US" sz="2400">
                <a:solidFill>
                  <a:srgbClr val="663300"/>
                </a:solidFill>
                <a:latin typeface="Garamond" pitchFamily="18" charset="0"/>
              </a:rPr>
              <a:t>j</a:t>
            </a:r>
            <a:r>
              <a:rPr lang="en-US" sz="2000">
                <a:solidFill>
                  <a:srgbClr val="663300"/>
                </a:solidFill>
                <a:latin typeface="Garamond" pitchFamily="18" charset="0"/>
              </a:rPr>
              <a:t>ustice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019175" rtl="0" eaLnBrk="0" fontAlgn="base" hangingPunct="0">
        <a:spcBef>
          <a:spcPct val="0"/>
        </a:spcBef>
        <a:spcAft>
          <a:spcPct val="0"/>
        </a:spcAft>
        <a:defRPr sz="3800" b="1">
          <a:solidFill>
            <a:schemeClr val="hlink"/>
          </a:solidFill>
          <a:latin typeface="+mj-lt"/>
          <a:ea typeface="+mj-ea"/>
          <a:cs typeface="+mj-cs"/>
        </a:defRPr>
      </a:lvl1pPr>
      <a:lvl2pPr algn="l" defTabSz="1019175" rtl="0" eaLnBrk="0" fontAlgn="base" hangingPunct="0">
        <a:spcBef>
          <a:spcPct val="0"/>
        </a:spcBef>
        <a:spcAft>
          <a:spcPct val="0"/>
        </a:spcAft>
        <a:defRPr sz="3800" b="1">
          <a:solidFill>
            <a:schemeClr val="hlink"/>
          </a:solidFill>
          <a:latin typeface="Arial" charset="0"/>
        </a:defRPr>
      </a:lvl2pPr>
      <a:lvl3pPr algn="l" defTabSz="1019175" rtl="0" eaLnBrk="0" fontAlgn="base" hangingPunct="0">
        <a:spcBef>
          <a:spcPct val="0"/>
        </a:spcBef>
        <a:spcAft>
          <a:spcPct val="0"/>
        </a:spcAft>
        <a:defRPr sz="3800" b="1">
          <a:solidFill>
            <a:schemeClr val="hlink"/>
          </a:solidFill>
          <a:latin typeface="Arial" charset="0"/>
        </a:defRPr>
      </a:lvl3pPr>
      <a:lvl4pPr algn="l" defTabSz="1019175" rtl="0" eaLnBrk="0" fontAlgn="base" hangingPunct="0">
        <a:spcBef>
          <a:spcPct val="0"/>
        </a:spcBef>
        <a:spcAft>
          <a:spcPct val="0"/>
        </a:spcAft>
        <a:defRPr sz="3800" b="1">
          <a:solidFill>
            <a:schemeClr val="hlink"/>
          </a:solidFill>
          <a:latin typeface="Arial" charset="0"/>
        </a:defRPr>
      </a:lvl4pPr>
      <a:lvl5pPr algn="l" defTabSz="1019175" rtl="0" eaLnBrk="0" fontAlgn="base" hangingPunct="0">
        <a:spcBef>
          <a:spcPct val="0"/>
        </a:spcBef>
        <a:spcAft>
          <a:spcPct val="0"/>
        </a:spcAft>
        <a:defRPr sz="3800" b="1">
          <a:solidFill>
            <a:schemeClr val="hlink"/>
          </a:solidFill>
          <a:latin typeface="Arial" charset="0"/>
        </a:defRPr>
      </a:lvl5pPr>
      <a:lvl6pPr marL="457200" algn="l" defTabSz="1019175" rtl="0" eaLnBrk="0" fontAlgn="base" hangingPunct="0">
        <a:spcBef>
          <a:spcPct val="0"/>
        </a:spcBef>
        <a:spcAft>
          <a:spcPct val="0"/>
        </a:spcAft>
        <a:defRPr sz="3800" b="1">
          <a:solidFill>
            <a:schemeClr val="hlink"/>
          </a:solidFill>
          <a:latin typeface="Arial" charset="0"/>
        </a:defRPr>
      </a:lvl6pPr>
      <a:lvl7pPr marL="914400" algn="l" defTabSz="1019175" rtl="0" eaLnBrk="0" fontAlgn="base" hangingPunct="0">
        <a:spcBef>
          <a:spcPct val="0"/>
        </a:spcBef>
        <a:spcAft>
          <a:spcPct val="0"/>
        </a:spcAft>
        <a:defRPr sz="3800" b="1">
          <a:solidFill>
            <a:schemeClr val="hlink"/>
          </a:solidFill>
          <a:latin typeface="Arial" charset="0"/>
        </a:defRPr>
      </a:lvl7pPr>
      <a:lvl8pPr marL="1371600" algn="l" defTabSz="1019175" rtl="0" eaLnBrk="0" fontAlgn="base" hangingPunct="0">
        <a:spcBef>
          <a:spcPct val="0"/>
        </a:spcBef>
        <a:spcAft>
          <a:spcPct val="0"/>
        </a:spcAft>
        <a:defRPr sz="3800" b="1">
          <a:solidFill>
            <a:schemeClr val="hlink"/>
          </a:solidFill>
          <a:latin typeface="Arial" charset="0"/>
        </a:defRPr>
      </a:lvl8pPr>
      <a:lvl9pPr marL="1828800" algn="l" defTabSz="1019175" rtl="0" eaLnBrk="0" fontAlgn="base" hangingPunct="0">
        <a:spcBef>
          <a:spcPct val="0"/>
        </a:spcBef>
        <a:spcAft>
          <a:spcPct val="0"/>
        </a:spcAft>
        <a:defRPr sz="3800" b="1">
          <a:solidFill>
            <a:schemeClr val="hlink"/>
          </a:solidFill>
          <a:latin typeface="Arial" charset="0"/>
        </a:defRPr>
      </a:lvl9pPr>
    </p:titleStyle>
    <p:bodyStyle>
      <a:lvl1pPr marL="382588" indent="-382588" algn="l" defTabSz="1019175" rtl="0" eaLnBrk="0" fontAlgn="base" hangingPunct="0">
        <a:spcBef>
          <a:spcPct val="0"/>
        </a:spcBef>
        <a:spcAft>
          <a:spcPct val="0"/>
        </a:spcAft>
        <a:buClr>
          <a:schemeClr val="tx1"/>
        </a:buClr>
        <a:buChar char="•"/>
        <a:defRPr sz="2800">
          <a:solidFill>
            <a:schemeClr val="tx1"/>
          </a:solidFill>
          <a:latin typeface="+mn-lt"/>
          <a:ea typeface="+mn-ea"/>
          <a:cs typeface="+mn-cs"/>
        </a:defRPr>
      </a:lvl1pPr>
      <a:lvl2pPr marL="827088" indent="-317500" algn="l" defTabSz="1019175" rtl="0" eaLnBrk="0" fontAlgn="base" hangingPunct="0">
        <a:spcBef>
          <a:spcPct val="0"/>
        </a:spcBef>
        <a:spcAft>
          <a:spcPct val="0"/>
        </a:spcAft>
        <a:buClr>
          <a:schemeClr val="tx1"/>
        </a:buClr>
        <a:buChar char="–"/>
        <a:defRPr sz="2600">
          <a:solidFill>
            <a:schemeClr val="tx1"/>
          </a:solidFill>
          <a:latin typeface="+mn-lt"/>
        </a:defRPr>
      </a:lvl2pPr>
      <a:lvl3pPr marL="1273175" indent="-254000" algn="l" defTabSz="1019175" rtl="0" eaLnBrk="0" fontAlgn="base" hangingPunct="0">
        <a:spcBef>
          <a:spcPct val="0"/>
        </a:spcBef>
        <a:spcAft>
          <a:spcPct val="0"/>
        </a:spcAft>
        <a:buChar char="+"/>
        <a:defRPr sz="2400">
          <a:solidFill>
            <a:schemeClr val="tx1"/>
          </a:solidFill>
          <a:latin typeface="+mn-lt"/>
        </a:defRPr>
      </a:lvl3pPr>
      <a:lvl4pPr marL="1782763" indent="-254000" algn="l" defTabSz="1019175" rtl="0" eaLnBrk="0" fontAlgn="base" hangingPunct="0">
        <a:spcBef>
          <a:spcPct val="0"/>
        </a:spcBef>
        <a:spcAft>
          <a:spcPct val="0"/>
        </a:spcAft>
        <a:buChar char="–"/>
        <a:defRPr sz="2200">
          <a:solidFill>
            <a:schemeClr val="tx1"/>
          </a:solidFill>
          <a:latin typeface="+mn-lt"/>
        </a:defRPr>
      </a:lvl4pPr>
      <a:lvl5pPr marL="2292350" indent="-254000" algn="l" defTabSz="1019175" rtl="0" eaLnBrk="0" fontAlgn="base" hangingPunct="0">
        <a:spcBef>
          <a:spcPct val="0"/>
        </a:spcBef>
        <a:spcAft>
          <a:spcPct val="0"/>
        </a:spcAft>
        <a:buChar char="»"/>
        <a:defRPr sz="2200">
          <a:solidFill>
            <a:schemeClr val="tx1"/>
          </a:solidFill>
          <a:latin typeface="+mn-lt"/>
        </a:defRPr>
      </a:lvl5pPr>
      <a:lvl6pPr marL="2749550" indent="-254000" algn="l" defTabSz="1019175" rtl="0" eaLnBrk="0" fontAlgn="base" hangingPunct="0">
        <a:spcBef>
          <a:spcPct val="0"/>
        </a:spcBef>
        <a:spcAft>
          <a:spcPct val="0"/>
        </a:spcAft>
        <a:buChar char="»"/>
        <a:defRPr sz="2200">
          <a:solidFill>
            <a:schemeClr val="tx1"/>
          </a:solidFill>
          <a:latin typeface="+mn-lt"/>
        </a:defRPr>
      </a:lvl6pPr>
      <a:lvl7pPr marL="3206750" indent="-254000" algn="l" defTabSz="1019175" rtl="0" eaLnBrk="0" fontAlgn="base" hangingPunct="0">
        <a:spcBef>
          <a:spcPct val="0"/>
        </a:spcBef>
        <a:spcAft>
          <a:spcPct val="0"/>
        </a:spcAft>
        <a:buChar char="»"/>
        <a:defRPr sz="2200">
          <a:solidFill>
            <a:schemeClr val="tx1"/>
          </a:solidFill>
          <a:latin typeface="+mn-lt"/>
        </a:defRPr>
      </a:lvl7pPr>
      <a:lvl8pPr marL="3663950" indent="-254000" algn="l" defTabSz="1019175" rtl="0" eaLnBrk="0" fontAlgn="base" hangingPunct="0">
        <a:spcBef>
          <a:spcPct val="0"/>
        </a:spcBef>
        <a:spcAft>
          <a:spcPct val="0"/>
        </a:spcAft>
        <a:buChar char="»"/>
        <a:defRPr sz="2200">
          <a:solidFill>
            <a:schemeClr val="tx1"/>
          </a:solidFill>
          <a:latin typeface="+mn-lt"/>
        </a:defRPr>
      </a:lvl8pPr>
      <a:lvl9pPr marL="4121150" indent="-254000" algn="l" defTabSz="1019175" rtl="0" eaLnBrk="0" fontAlgn="base" hangingPunct="0">
        <a:spcBef>
          <a:spcPct val="0"/>
        </a:spcBef>
        <a:spcAft>
          <a:spcPct val="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slide" Target="slide28.xml"/><Relationship Id="rId13" Type="http://schemas.openxmlformats.org/officeDocument/2006/relationships/slide" Target="slide39.xml"/><Relationship Id="rId3" Type="http://schemas.openxmlformats.org/officeDocument/2006/relationships/slide" Target="slide20.xml"/><Relationship Id="rId7" Type="http://schemas.openxmlformats.org/officeDocument/2006/relationships/slide" Target="slide33.xml"/><Relationship Id="rId12" Type="http://schemas.openxmlformats.org/officeDocument/2006/relationships/slide" Target="slide32.xml"/><Relationship Id="rId2" Type="http://schemas.openxmlformats.org/officeDocument/2006/relationships/slide" Target="slide11.xml"/><Relationship Id="rId16"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30.xml"/><Relationship Id="rId11" Type="http://schemas.openxmlformats.org/officeDocument/2006/relationships/slide" Target="slide29.xml"/><Relationship Id="rId5" Type="http://schemas.openxmlformats.org/officeDocument/2006/relationships/slide" Target="slide24.xml"/><Relationship Id="rId15" Type="http://schemas.openxmlformats.org/officeDocument/2006/relationships/slide" Target="slide10.xml"/><Relationship Id="rId10" Type="http://schemas.openxmlformats.org/officeDocument/2006/relationships/slide" Target="slide27.xml"/><Relationship Id="rId4" Type="http://schemas.openxmlformats.org/officeDocument/2006/relationships/slide" Target="slide17.xml"/><Relationship Id="rId9" Type="http://schemas.openxmlformats.org/officeDocument/2006/relationships/slide" Target="slide26.xml"/><Relationship Id="rId14" Type="http://schemas.openxmlformats.org/officeDocument/2006/relationships/slide" Target="slide38.xml"/></Relationships>
</file>

<file path=ppt/slides/_rels/slide11.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1.xml"/><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1.xml"/><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1.xml"/><Relationship Id="rId4" Type="http://schemas.openxmlformats.org/officeDocument/2006/relationships/slide" Target="slide10.xml"/></Relationships>
</file>

<file path=ppt/slides/_rels/slide15.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1.xml"/><Relationship Id="rId4" Type="http://schemas.openxmlformats.org/officeDocument/2006/relationships/slide" Target="slide10.xml"/></Relationships>
</file>

<file path=ppt/slides/_rels/slide16.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1.xml"/><Relationship Id="rId4" Type="http://schemas.openxmlformats.org/officeDocument/2006/relationships/slide" Target="slide10.xml"/></Relationships>
</file>

<file path=ppt/slides/_rels/slide17.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18.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19.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0.xml"/><Relationship Id="rId4" Type="http://schemas.openxmlformats.org/officeDocument/2006/relationships/slide" Target="slide38.xml"/></Relationships>
</file>

<file path=ppt/slides/_rels/slide20.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21.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20.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0.xml"/><Relationship Id="rId4" Type="http://schemas.openxmlformats.org/officeDocument/2006/relationships/slide" Target="slide38.xml"/></Relationships>
</file>

<file path=ppt/slides/_rels/slide22.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20.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0.xml"/><Relationship Id="rId4" Type="http://schemas.openxmlformats.org/officeDocument/2006/relationships/slide" Target="slide38.xml"/></Relationships>
</file>

<file path=ppt/slides/_rels/slide23.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20.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0.xml"/><Relationship Id="rId4" Type="http://schemas.openxmlformats.org/officeDocument/2006/relationships/slide" Target="slide38.xml"/></Relationships>
</file>

<file path=ppt/slides/_rels/slide24.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25.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24.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0.xml"/><Relationship Id="rId4" Type="http://schemas.openxmlformats.org/officeDocument/2006/relationships/slide" Target="slide38.xml"/></Relationships>
</file>

<file path=ppt/slides/_rels/slide26.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27.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28.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29.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30.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31.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30.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0.xml"/><Relationship Id="rId4" Type="http://schemas.openxmlformats.org/officeDocument/2006/relationships/slide" Target="slide38.xml"/></Relationships>
</file>

<file path=ppt/slides/_rels/slide32.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33.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34.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33.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0.xml"/><Relationship Id="rId4" Type="http://schemas.openxmlformats.org/officeDocument/2006/relationships/slide" Target="slide38.xml"/></Relationships>
</file>

<file path=ppt/slides/_rels/slide35.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33.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0.xml"/><Relationship Id="rId4" Type="http://schemas.openxmlformats.org/officeDocument/2006/relationships/slide" Target="slide38.xml"/></Relationships>
</file>

<file path=ppt/slides/_rels/slide36.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33.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0.xml"/><Relationship Id="rId4" Type="http://schemas.openxmlformats.org/officeDocument/2006/relationships/slide" Target="slide38.xml"/></Relationships>
</file>

<file path=ppt/slides/_rels/slide37.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 Target="slide33.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0.xml"/><Relationship Id="rId4" Type="http://schemas.openxmlformats.org/officeDocument/2006/relationships/slide" Target="slide38.xml"/></Relationships>
</file>

<file path=ppt/slides/_rels/slide38.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10.xml"/></Relationships>
</file>

<file path=ppt/slides/_rels/slide39.xml.rels><?xml version="1.0" encoding="UTF-8" standalone="yes"?>
<Relationships xmlns="http://schemas.openxmlformats.org/package/2006/relationships"><Relationship Id="rId2" Type="http://schemas.openxmlformats.org/officeDocument/2006/relationships/hyperlink" Target="http://youth.urban.org/"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nvPr>
        </p:nvSpPr>
        <p:spPr/>
        <p:txBody>
          <a:bodyPr/>
          <a:lstStyle/>
          <a:p>
            <a:r>
              <a:rPr lang="en-US" sz="4000"/>
              <a:t>About This Presentation</a:t>
            </a:r>
          </a:p>
        </p:txBody>
      </p:sp>
      <p:sp>
        <p:nvSpPr>
          <p:cNvPr id="618499" name="Text Box 3"/>
          <p:cNvSpPr txBox="1">
            <a:spLocks noChangeArrowheads="1"/>
          </p:cNvSpPr>
          <p:nvPr/>
        </p:nvSpPr>
        <p:spPr bwMode="auto">
          <a:xfrm>
            <a:off x="0" y="6264275"/>
            <a:ext cx="10055225" cy="828675"/>
          </a:xfrm>
          <a:prstGeom prst="rect">
            <a:avLst/>
          </a:prstGeom>
          <a:solidFill>
            <a:srgbClr val="FFFFCC"/>
          </a:solidFill>
          <a:ln w="1905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1200">
                <a:solidFill>
                  <a:srgbClr val="996633"/>
                </a:solidFill>
                <a:latin typeface="Arial" charset="0"/>
              </a:rPr>
              <a:t>All rights reserved by the Urban Institute. For personal use only.  Users may copy the contents of this file as needed to facilitate personal use, but the presentation cannot be sold or distributed for profit.  This file is distributed "as is" without warranty of any kind, either express or implied, including, but not limited to, the implied warranties of merchantability and fitness for a particular purpose. The Urban Institute assumes no liability for any alleged or actual damages arising from the use of this presentation.</a:t>
            </a:r>
            <a:r>
              <a:rPr lang="en-US" sz="1200" b="1">
                <a:solidFill>
                  <a:srgbClr val="996633"/>
                </a:solidFill>
                <a:latin typeface="Arial" charset="0"/>
              </a:rPr>
              <a:t> </a:t>
            </a:r>
            <a:endParaRPr lang="en-US" sz="1200">
              <a:solidFill>
                <a:srgbClr val="996633"/>
              </a:solidFill>
              <a:latin typeface="Arial" charset="0"/>
            </a:endParaRPr>
          </a:p>
        </p:txBody>
      </p:sp>
      <p:sp>
        <p:nvSpPr>
          <p:cNvPr id="618500" name="Text Box 4"/>
          <p:cNvSpPr txBox="1">
            <a:spLocks noChangeArrowheads="1"/>
          </p:cNvSpPr>
          <p:nvPr/>
        </p:nvSpPr>
        <p:spPr bwMode="auto">
          <a:xfrm>
            <a:off x="1193800" y="1765300"/>
            <a:ext cx="5511800" cy="3873500"/>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0" tIns="137160" rIns="182880" bIns="137160"/>
          <a:lstStyle/>
          <a:p>
            <a:pPr>
              <a:spcAft>
                <a:spcPct val="70000"/>
              </a:spcAft>
            </a:pPr>
            <a:r>
              <a:rPr lang="en-US" sz="1400" dirty="0">
                <a:latin typeface="Microsoft Sans Serif" pitchFamily="34" charset="0"/>
              </a:rPr>
              <a:t>This PowerPoint file is designed to be read on screen, </a:t>
            </a:r>
            <a:r>
              <a:rPr lang="en-US" sz="1400" u="sng" dirty="0">
                <a:latin typeface="Microsoft Sans Serif" pitchFamily="34" charset="0"/>
              </a:rPr>
              <a:t>not</a:t>
            </a:r>
            <a:r>
              <a:rPr lang="en-US" sz="1400" dirty="0">
                <a:latin typeface="Microsoft Sans Serif" pitchFamily="34" charset="0"/>
              </a:rPr>
              <a:t> displayed to a group during a presentation or lecture.</a:t>
            </a:r>
          </a:p>
          <a:p>
            <a:pPr>
              <a:spcAft>
                <a:spcPct val="70000"/>
              </a:spcAft>
            </a:pPr>
            <a:r>
              <a:rPr lang="en-US" sz="1400" dirty="0">
                <a:latin typeface="Microsoft Sans Serif" pitchFamily="34" charset="0"/>
              </a:rPr>
              <a:t>If you would like to obtain a version of this file that is designed for group presentations, please contact the </a:t>
            </a:r>
            <a:r>
              <a:rPr lang="en-US" sz="1400" dirty="0" smtClean="0">
                <a:latin typeface="Microsoft Sans Serif" pitchFamily="34" charset="0"/>
              </a:rPr>
              <a:t>authors.</a:t>
            </a:r>
            <a:endParaRPr lang="en-US" sz="1400" dirty="0">
              <a:latin typeface="Microsoft Sans Serif" pitchFamily="34" charset="0"/>
            </a:endParaRPr>
          </a:p>
          <a:p>
            <a:pPr>
              <a:spcAft>
                <a:spcPct val="70000"/>
              </a:spcAft>
            </a:pPr>
            <a:r>
              <a:rPr lang="en-US" sz="1400" dirty="0">
                <a:latin typeface="Microsoft Sans Serif" pitchFamily="34" charset="0"/>
              </a:rPr>
              <a:t>The file is </a:t>
            </a:r>
            <a:r>
              <a:rPr lang="en-US" sz="1400" dirty="0" smtClean="0">
                <a:latin typeface="Microsoft Sans Serif" pitchFamily="34" charset="0"/>
              </a:rPr>
              <a:t>intended to for viewing as </a:t>
            </a:r>
            <a:r>
              <a:rPr lang="en-US" sz="1400" dirty="0">
                <a:latin typeface="Microsoft Sans Serif" pitchFamily="34" charset="0"/>
              </a:rPr>
              <a:t>a PowerPoint </a:t>
            </a:r>
            <a:r>
              <a:rPr lang="en-US" sz="1400" dirty="0" smtClean="0">
                <a:latin typeface="Microsoft Sans Serif" pitchFamily="34" charset="0"/>
              </a:rPr>
              <a:t>slide show, </a:t>
            </a:r>
            <a:r>
              <a:rPr lang="en-US" sz="1400" dirty="0">
                <a:latin typeface="Microsoft Sans Serif" pitchFamily="34" charset="0"/>
              </a:rPr>
              <a:t>meaning that it </a:t>
            </a:r>
            <a:r>
              <a:rPr lang="en-US" sz="1400" dirty="0" smtClean="0">
                <a:latin typeface="Microsoft Sans Serif" pitchFamily="34" charset="0"/>
              </a:rPr>
              <a:t>should be viewed in show mode to allow for the user to interact with objects and text that are hyperlinked. </a:t>
            </a:r>
            <a:endParaRPr lang="en-US" sz="1400" dirty="0">
              <a:latin typeface="Microsoft Sans Serif" pitchFamily="34" charset="0"/>
            </a:endParaRPr>
          </a:p>
          <a:p>
            <a:pPr>
              <a:spcAft>
                <a:spcPct val="70000"/>
              </a:spcAft>
            </a:pPr>
            <a:r>
              <a:rPr lang="en-US" sz="1400" dirty="0">
                <a:latin typeface="Microsoft Sans Serif" pitchFamily="34" charset="0"/>
              </a:rPr>
              <a:t>To advance through this file, use left mouse-clicks, the RIGHT-ARROW key, SPACEBAR, PAGE-DOWN or ENTER key. </a:t>
            </a:r>
          </a:p>
          <a:p>
            <a:pPr>
              <a:spcAft>
                <a:spcPct val="70000"/>
              </a:spcAft>
            </a:pPr>
            <a:r>
              <a:rPr lang="en-US" sz="1400" dirty="0">
                <a:latin typeface="Microsoft Sans Serif" pitchFamily="34" charset="0"/>
              </a:rPr>
              <a:t>The PAGE-UP and LEFT-ARROW key reverses the presentation to the previous slide or to the previous view of the current slide.</a:t>
            </a:r>
          </a:p>
          <a:p>
            <a:pPr>
              <a:spcAft>
                <a:spcPct val="70000"/>
              </a:spcAft>
            </a:pPr>
            <a:r>
              <a:rPr lang="en-US" sz="1400" dirty="0">
                <a:latin typeface="Microsoft Sans Serif" pitchFamily="34" charset="0"/>
              </a:rPr>
              <a:t>On the final slides portraying the Urban Institute’s conceptual framework, use mouse-clicks to read about each element.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2"/>
          <p:cNvSpPr>
            <a:spLocks noGrp="1" noChangeArrowheads="1"/>
          </p:cNvSpPr>
          <p:nvPr>
            <p:ph type="ctrTitle"/>
          </p:nvPr>
        </p:nvSpPr>
        <p:spPr>
          <a:xfrm>
            <a:off x="0" y="304800"/>
            <a:ext cx="9302750" cy="1382713"/>
          </a:xfrm>
        </p:spPr>
        <p:txBody>
          <a:bodyPr/>
          <a:lstStyle/>
          <a:p>
            <a:r>
              <a:rPr lang="en-US" sz="4000"/>
              <a:t>A Conceptual Framework for Evaluating Juvenile Drug Courts</a:t>
            </a:r>
          </a:p>
        </p:txBody>
      </p:sp>
      <p:sp>
        <p:nvSpPr>
          <p:cNvPr id="582659" name="Rectangle 3"/>
          <p:cNvSpPr>
            <a:spLocks noGrp="1" noChangeArrowheads="1"/>
          </p:cNvSpPr>
          <p:nvPr>
            <p:ph type="subTitle" idx="1"/>
          </p:nvPr>
        </p:nvSpPr>
        <p:spPr>
          <a:xfrm>
            <a:off x="6477000" y="1908175"/>
            <a:ext cx="3200400" cy="4343400"/>
          </a:xfrm>
        </p:spPr>
        <p:txBody>
          <a:bodyPr/>
          <a:lstStyle/>
          <a:p>
            <a:r>
              <a:rPr lang="en-US" sz="2600" b="0">
                <a:solidFill>
                  <a:schemeClr val="tx1"/>
                </a:solidFill>
              </a:rPr>
              <a:t>Jeffrey Butts</a:t>
            </a:r>
          </a:p>
          <a:p>
            <a:r>
              <a:rPr lang="en-US" sz="2600" b="0">
                <a:solidFill>
                  <a:schemeClr val="tx1"/>
                </a:solidFill>
              </a:rPr>
              <a:t>John Roman</a:t>
            </a:r>
          </a:p>
          <a:p>
            <a:r>
              <a:rPr lang="en-US" sz="2600" b="0">
                <a:solidFill>
                  <a:schemeClr val="tx1"/>
                </a:solidFill>
              </a:rPr>
              <a:t>Shelli Rossman</a:t>
            </a:r>
          </a:p>
          <a:p>
            <a:r>
              <a:rPr lang="en-US" sz="2600" b="0">
                <a:solidFill>
                  <a:schemeClr val="tx1"/>
                </a:solidFill>
              </a:rPr>
              <a:t>Adele Harrell</a:t>
            </a:r>
          </a:p>
          <a:p>
            <a:endParaRPr lang="en-US" sz="2600" b="0">
              <a:solidFill>
                <a:schemeClr val="tx1"/>
              </a:solidFill>
            </a:endParaRPr>
          </a:p>
          <a:p>
            <a:r>
              <a:rPr lang="en-US" sz="2200" b="0">
                <a:solidFill>
                  <a:schemeClr val="tx1"/>
                </a:solidFill>
              </a:rPr>
              <a:t>July 30, 2003</a:t>
            </a:r>
          </a:p>
          <a:p>
            <a:endParaRPr lang="en-US" sz="2200" b="0">
              <a:solidFill>
                <a:schemeClr val="tx1"/>
              </a:solidFill>
            </a:endParaRPr>
          </a:p>
          <a:p>
            <a:r>
              <a:rPr lang="en-US" sz="1400" b="0">
                <a:solidFill>
                  <a:schemeClr val="tx1"/>
                </a:solidFill>
              </a:rPr>
              <a:t>Presented to the</a:t>
            </a:r>
            <a:br>
              <a:rPr lang="en-US" sz="1400" b="0">
                <a:solidFill>
                  <a:schemeClr val="tx1"/>
                </a:solidFill>
              </a:rPr>
            </a:br>
            <a:r>
              <a:rPr lang="en-US" sz="1400" b="0" i="1">
                <a:solidFill>
                  <a:schemeClr val="tx1"/>
                </a:solidFill>
              </a:rPr>
              <a:t>Annual Conference on Criminal Justice Research and Evaluation</a:t>
            </a:r>
            <a:r>
              <a:rPr lang="en-US" sz="1400" b="0">
                <a:solidFill>
                  <a:schemeClr val="tx1"/>
                </a:solidFill>
              </a:rPr>
              <a:t/>
            </a:r>
            <a:br>
              <a:rPr lang="en-US" sz="1400" b="0">
                <a:solidFill>
                  <a:schemeClr val="tx1"/>
                </a:solidFill>
              </a:rPr>
            </a:br>
            <a:r>
              <a:rPr lang="en-US" sz="1400" b="0">
                <a:solidFill>
                  <a:schemeClr val="tx1"/>
                </a:solidFill>
              </a:rPr>
              <a:t>Washington, DC: U.S. Department of Justice, Office of Justice Programs. </a:t>
            </a:r>
          </a:p>
        </p:txBody>
      </p:sp>
      <p:sp>
        <p:nvSpPr>
          <p:cNvPr id="582660" name="Text Box 4"/>
          <p:cNvSpPr txBox="1">
            <a:spLocks noChangeArrowheads="1"/>
          </p:cNvSpPr>
          <p:nvPr/>
        </p:nvSpPr>
        <p:spPr bwMode="auto">
          <a:xfrm>
            <a:off x="-28575" y="5773738"/>
            <a:ext cx="6048375" cy="855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b="1">
                <a:solidFill>
                  <a:schemeClr val="bg2"/>
                </a:solidFill>
                <a:latin typeface="Arial" charset="0"/>
              </a:rPr>
              <a:t>National Evaluation of Juvenile Drug Courts</a:t>
            </a:r>
          </a:p>
          <a:p>
            <a:r>
              <a:rPr lang="en-US">
                <a:latin typeface="Arial" charset="0"/>
              </a:rPr>
              <a:t>A project of the National Institute of Justice (NIJ), </a:t>
            </a:r>
            <a:br>
              <a:rPr lang="en-US">
                <a:latin typeface="Arial" charset="0"/>
              </a:rPr>
            </a:br>
            <a:r>
              <a:rPr lang="en-US">
                <a:latin typeface="Arial" charset="0"/>
              </a:rPr>
              <a:t>United States Department of Justice (DOJ)</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p:txBody>
          <a:bodyPr/>
          <a:lstStyle/>
          <a:p>
            <a:r>
              <a:rPr lang="en-US" sz="4000"/>
              <a:t>About the Project</a:t>
            </a:r>
          </a:p>
        </p:txBody>
      </p:sp>
      <p:sp>
        <p:nvSpPr>
          <p:cNvPr id="637955" name="Rectangle 3"/>
          <p:cNvSpPr>
            <a:spLocks noGrp="1" noChangeArrowheads="1"/>
          </p:cNvSpPr>
          <p:nvPr>
            <p:ph type="body" idx="1"/>
          </p:nvPr>
        </p:nvSpPr>
        <p:spPr>
          <a:xfrm>
            <a:off x="1358900" y="3835400"/>
            <a:ext cx="3505200" cy="927100"/>
          </a:xfrm>
        </p:spPr>
        <p:txBody>
          <a:bodyPr lIns="0" tIns="0" rIns="0" bIns="0"/>
          <a:lstStyle/>
          <a:p>
            <a:pPr>
              <a:spcAft>
                <a:spcPct val="20000"/>
              </a:spcAft>
              <a:buClr>
                <a:srgbClr val="996633"/>
              </a:buClr>
              <a:buSzPct val="150000"/>
            </a:pPr>
            <a:r>
              <a:rPr lang="en-US" sz="1600">
                <a:solidFill>
                  <a:srgbClr val="996633"/>
                </a:solidFill>
                <a:latin typeface="Microsoft Sans Serif" pitchFamily="34" charset="0"/>
              </a:rPr>
              <a:t>Orlando, Florida </a:t>
            </a:r>
          </a:p>
          <a:p>
            <a:pPr>
              <a:spcAft>
                <a:spcPct val="20000"/>
              </a:spcAft>
              <a:buClr>
                <a:srgbClr val="996633"/>
              </a:buClr>
              <a:buSzPct val="150000"/>
            </a:pPr>
            <a:r>
              <a:rPr lang="en-US" sz="1600">
                <a:solidFill>
                  <a:srgbClr val="996633"/>
                </a:solidFill>
                <a:latin typeface="Microsoft Sans Serif" pitchFamily="34" charset="0"/>
              </a:rPr>
              <a:t>Missoula, Montana </a:t>
            </a:r>
          </a:p>
          <a:p>
            <a:pPr>
              <a:spcAft>
                <a:spcPct val="20000"/>
              </a:spcAft>
              <a:buClr>
                <a:srgbClr val="996633"/>
              </a:buClr>
              <a:buSzPct val="150000"/>
            </a:pPr>
            <a:r>
              <a:rPr lang="en-US" sz="1600">
                <a:solidFill>
                  <a:srgbClr val="996633"/>
                </a:solidFill>
                <a:latin typeface="Microsoft Sans Serif" pitchFamily="34" charset="0"/>
              </a:rPr>
              <a:t>Jersey City, New Jersey </a:t>
            </a:r>
          </a:p>
        </p:txBody>
      </p:sp>
      <p:sp>
        <p:nvSpPr>
          <p:cNvPr id="637956" name="Text Box 4"/>
          <p:cNvSpPr txBox="1">
            <a:spLocks noChangeArrowheads="1"/>
          </p:cNvSpPr>
          <p:nvPr/>
        </p:nvSpPr>
        <p:spPr bwMode="auto">
          <a:xfrm>
            <a:off x="1320800" y="1566863"/>
            <a:ext cx="6527800" cy="2170112"/>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spAutoFit/>
          </a:bodyPr>
          <a:lstStyle/>
          <a:p>
            <a:pPr>
              <a:spcBef>
                <a:spcPct val="50000"/>
              </a:spcBef>
            </a:pPr>
            <a:r>
              <a:rPr lang="en-US">
                <a:latin typeface="Microsoft Sans Serif" pitchFamily="34" charset="0"/>
              </a:rPr>
              <a:t>The National Evaluation of Juvenile Drug Courts was funded by the National Institute of Justice (NIJ) and conducted by the Urban Institute’s Program on Youth Justice. </a:t>
            </a:r>
          </a:p>
          <a:p>
            <a:pPr>
              <a:spcBef>
                <a:spcPct val="50000"/>
              </a:spcBef>
            </a:pPr>
            <a:r>
              <a:rPr lang="en-US">
                <a:latin typeface="Microsoft Sans Serif" pitchFamily="34" charset="0"/>
              </a:rPr>
              <a:t>A conceptual framework was produced by the project to focus future evaluations on key concepts in order to build a better knowledge base about the effectiveness of juvenile drug courts. Researchers from the Urban Institute worked with officials and practitioners in six jurisdictions to develop the conceptual framework:</a:t>
            </a:r>
          </a:p>
        </p:txBody>
      </p:sp>
      <p:sp>
        <p:nvSpPr>
          <p:cNvPr id="637957" name="Rectangle 5"/>
          <p:cNvSpPr>
            <a:spLocks noChangeArrowheads="1"/>
          </p:cNvSpPr>
          <p:nvPr/>
        </p:nvSpPr>
        <p:spPr bwMode="auto">
          <a:xfrm>
            <a:off x="4559300" y="3835400"/>
            <a:ext cx="3505200"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382588" indent="-382588" defTabSz="1019175">
              <a:spcAft>
                <a:spcPct val="20000"/>
              </a:spcAft>
              <a:buClr>
                <a:srgbClr val="996633"/>
              </a:buClr>
              <a:buSzPct val="150000"/>
              <a:buFontTx/>
              <a:buChar char="•"/>
            </a:pPr>
            <a:r>
              <a:rPr lang="en-US">
                <a:solidFill>
                  <a:srgbClr val="996633"/>
                </a:solidFill>
                <a:latin typeface="Microsoft Sans Serif" pitchFamily="34" charset="0"/>
              </a:rPr>
              <a:t>Las Cruces/Anthony, New Mexico </a:t>
            </a:r>
          </a:p>
          <a:p>
            <a:pPr marL="382588" indent="-382588" defTabSz="1019175">
              <a:spcAft>
                <a:spcPct val="20000"/>
              </a:spcAft>
              <a:buClr>
                <a:srgbClr val="996633"/>
              </a:buClr>
              <a:buSzPct val="150000"/>
              <a:buFontTx/>
              <a:buChar char="•"/>
            </a:pPr>
            <a:r>
              <a:rPr lang="en-US">
                <a:solidFill>
                  <a:srgbClr val="996633"/>
                </a:solidFill>
                <a:latin typeface="Microsoft Sans Serif" pitchFamily="34" charset="0"/>
              </a:rPr>
              <a:t>Dayton, Ohio </a:t>
            </a:r>
          </a:p>
          <a:p>
            <a:pPr marL="382588" indent="-382588" defTabSz="1019175">
              <a:spcAft>
                <a:spcPct val="20000"/>
              </a:spcAft>
              <a:buClr>
                <a:srgbClr val="996633"/>
              </a:buClr>
              <a:buSzPct val="150000"/>
              <a:buFontTx/>
              <a:buChar char="•"/>
            </a:pPr>
            <a:r>
              <a:rPr lang="en-US">
                <a:solidFill>
                  <a:srgbClr val="996633"/>
                </a:solidFill>
                <a:latin typeface="Microsoft Sans Serif" pitchFamily="34" charset="0"/>
              </a:rPr>
              <a:t>Charleston, South Carolina </a:t>
            </a:r>
          </a:p>
        </p:txBody>
      </p:sp>
      <p:sp>
        <p:nvSpPr>
          <p:cNvPr id="637958" name="Text Box 6"/>
          <p:cNvSpPr txBox="1">
            <a:spLocks noChangeArrowheads="1"/>
          </p:cNvSpPr>
          <p:nvPr/>
        </p:nvSpPr>
        <p:spPr bwMode="auto">
          <a:xfrm>
            <a:off x="1320800" y="4978400"/>
            <a:ext cx="6756400" cy="82550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spAutoFit/>
          </a:bodyPr>
          <a:lstStyle/>
          <a:p>
            <a:pPr>
              <a:spcBef>
                <a:spcPct val="50000"/>
              </a:spcBef>
            </a:pPr>
            <a:r>
              <a:rPr lang="en-US">
                <a:latin typeface="Microsoft Sans Serif" pitchFamily="34" charset="0"/>
              </a:rPr>
              <a:t>The National Evaluation of Juvenile Drug Courts was managed by Janice Munsterman at the National Institute of Justice, and guided by the members of a national advisory committee:</a:t>
            </a:r>
          </a:p>
        </p:txBody>
      </p:sp>
      <p:sp>
        <p:nvSpPr>
          <p:cNvPr id="637959" name="Rectangle 7"/>
          <p:cNvSpPr>
            <a:spLocks noChangeArrowheads="1"/>
          </p:cNvSpPr>
          <p:nvPr/>
        </p:nvSpPr>
        <p:spPr bwMode="auto">
          <a:xfrm>
            <a:off x="1358900" y="5867400"/>
            <a:ext cx="32131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382588" indent="-382588" defTabSz="1019175">
              <a:spcAft>
                <a:spcPct val="20000"/>
              </a:spcAft>
              <a:buClr>
                <a:srgbClr val="996633"/>
              </a:buClr>
              <a:buSzPct val="150000"/>
              <a:buFontTx/>
              <a:buChar char="•"/>
            </a:pPr>
            <a:r>
              <a:rPr lang="en-US">
                <a:solidFill>
                  <a:srgbClr val="996633"/>
                </a:solidFill>
                <a:latin typeface="Microsoft Sans Serif" pitchFamily="34" charset="0"/>
              </a:rPr>
              <a:t>Dr. David Altschuler	</a:t>
            </a:r>
          </a:p>
          <a:p>
            <a:pPr marL="382588" indent="-382588" defTabSz="1019175">
              <a:spcAft>
                <a:spcPct val="20000"/>
              </a:spcAft>
              <a:buClr>
                <a:srgbClr val="996633"/>
              </a:buClr>
              <a:buSzPct val="150000"/>
              <a:buFontTx/>
              <a:buChar char="•"/>
            </a:pPr>
            <a:r>
              <a:rPr lang="en-US">
                <a:solidFill>
                  <a:srgbClr val="996633"/>
                </a:solidFill>
                <a:latin typeface="Microsoft Sans Serif" pitchFamily="34" charset="0"/>
              </a:rPr>
              <a:t>Dr. Steven Belenko</a:t>
            </a:r>
          </a:p>
          <a:p>
            <a:pPr marL="382588" indent="-382588" defTabSz="1019175">
              <a:spcAft>
                <a:spcPct val="20000"/>
              </a:spcAft>
              <a:buClr>
                <a:srgbClr val="996633"/>
              </a:buClr>
              <a:buSzPct val="150000"/>
              <a:buFontTx/>
              <a:buChar char="•"/>
            </a:pPr>
            <a:r>
              <a:rPr lang="en-US">
                <a:solidFill>
                  <a:srgbClr val="996633"/>
                </a:solidFill>
                <a:latin typeface="Microsoft Sans Serif" pitchFamily="34" charset="0"/>
              </a:rPr>
              <a:t>Judge Sharon Chatman</a:t>
            </a:r>
          </a:p>
          <a:p>
            <a:pPr marL="382588" indent="-382588" defTabSz="1019175">
              <a:spcAft>
                <a:spcPct val="20000"/>
              </a:spcAft>
              <a:buClr>
                <a:srgbClr val="996633"/>
              </a:buClr>
              <a:buSzPct val="150000"/>
              <a:buFontTx/>
              <a:buChar char="•"/>
            </a:pPr>
            <a:r>
              <a:rPr lang="en-US">
                <a:solidFill>
                  <a:srgbClr val="996633"/>
                </a:solidFill>
                <a:latin typeface="Microsoft Sans Serif" pitchFamily="34" charset="0"/>
              </a:rPr>
              <a:t>Dr. John Goldkamp</a:t>
            </a:r>
          </a:p>
        </p:txBody>
      </p:sp>
      <p:sp>
        <p:nvSpPr>
          <p:cNvPr id="637960" name="Rectangle 8"/>
          <p:cNvSpPr>
            <a:spLocks noChangeArrowheads="1"/>
          </p:cNvSpPr>
          <p:nvPr/>
        </p:nvSpPr>
        <p:spPr bwMode="auto">
          <a:xfrm>
            <a:off x="4559300" y="5867400"/>
            <a:ext cx="32131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382588" indent="-382588" defTabSz="1019175">
              <a:spcAft>
                <a:spcPct val="20000"/>
              </a:spcAft>
              <a:buClr>
                <a:srgbClr val="996633"/>
              </a:buClr>
              <a:buSzPct val="150000"/>
              <a:buFontTx/>
              <a:buChar char="•"/>
            </a:pPr>
            <a:r>
              <a:rPr lang="en-US">
                <a:solidFill>
                  <a:srgbClr val="996633"/>
                </a:solidFill>
                <a:latin typeface="Microsoft Sans Serif" pitchFamily="34" charset="0"/>
              </a:rPr>
              <a:t>Dr. Doris MacKenzie</a:t>
            </a:r>
          </a:p>
          <a:p>
            <a:pPr marL="382588" indent="-382588" defTabSz="1019175">
              <a:spcAft>
                <a:spcPct val="20000"/>
              </a:spcAft>
              <a:buClr>
                <a:srgbClr val="996633"/>
              </a:buClr>
              <a:buSzPct val="150000"/>
              <a:buFontTx/>
              <a:buChar char="•"/>
            </a:pPr>
            <a:r>
              <a:rPr lang="en-US">
                <a:solidFill>
                  <a:srgbClr val="996633"/>
                </a:solidFill>
                <a:latin typeface="Microsoft Sans Serif" pitchFamily="34" charset="0"/>
              </a:rPr>
              <a:t>Dr. David Rottman</a:t>
            </a:r>
          </a:p>
          <a:p>
            <a:pPr marL="382588" indent="-382588" defTabSz="1019175">
              <a:spcAft>
                <a:spcPct val="20000"/>
              </a:spcAft>
              <a:buClr>
                <a:srgbClr val="996633"/>
              </a:buClr>
              <a:buSzPct val="150000"/>
              <a:buFontTx/>
              <a:buChar char="•"/>
            </a:pPr>
            <a:r>
              <a:rPr lang="en-US">
                <a:solidFill>
                  <a:srgbClr val="996633"/>
                </a:solidFill>
                <a:latin typeface="Microsoft Sans Serif" pitchFamily="34" charset="0"/>
              </a:rPr>
              <a:t>Dr. Howard Snyder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p:txBody>
          <a:bodyPr/>
          <a:lstStyle/>
          <a:p>
            <a:r>
              <a:rPr lang="en-US" sz="4000"/>
              <a:t>Typical Drug Court Process</a:t>
            </a:r>
          </a:p>
        </p:txBody>
      </p:sp>
      <p:sp>
        <p:nvSpPr>
          <p:cNvPr id="629798" name="Text Box 38"/>
          <p:cNvSpPr txBox="1">
            <a:spLocks noChangeArrowheads="1"/>
          </p:cNvSpPr>
          <p:nvPr/>
        </p:nvSpPr>
        <p:spPr bwMode="auto">
          <a:xfrm>
            <a:off x="11113" y="1287463"/>
            <a:ext cx="4113212" cy="5786437"/>
          </a:xfrm>
          <a:prstGeom prst="rect">
            <a:avLst/>
          </a:prstGeom>
          <a:solidFill>
            <a:srgbClr val="FFFFCC"/>
          </a:solidFill>
          <a:ln w="1905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137160" rIns="137160" bIns="137160"/>
          <a:lstStyle/>
          <a:p>
            <a:pPr>
              <a:lnSpc>
                <a:spcPct val="85000"/>
              </a:lnSpc>
              <a:spcBef>
                <a:spcPct val="65000"/>
              </a:spcBef>
            </a:pPr>
            <a:r>
              <a:rPr lang="en-US" sz="1400">
                <a:latin typeface="Microsoft Sans Serif" pitchFamily="34" charset="0"/>
              </a:rPr>
              <a:t>Juvenile drug courts emerged during the 1990s as an alternative approach to dealing with drug-involved, juvenile offenders.</a:t>
            </a:r>
          </a:p>
          <a:p>
            <a:pPr>
              <a:lnSpc>
                <a:spcPct val="85000"/>
              </a:lnSpc>
              <a:spcBef>
                <a:spcPct val="65000"/>
              </a:spcBef>
            </a:pPr>
            <a:r>
              <a:rPr lang="en-US" sz="1400">
                <a:latin typeface="Microsoft Sans Serif" pitchFamily="34" charset="0"/>
              </a:rPr>
              <a:t>The programs supervise the court cases of these offenders and ensure the delivery of drug treatment and other services. </a:t>
            </a:r>
          </a:p>
          <a:p>
            <a:pPr>
              <a:lnSpc>
                <a:spcPct val="85000"/>
              </a:lnSpc>
              <a:spcBef>
                <a:spcPct val="65000"/>
              </a:spcBef>
            </a:pPr>
            <a:r>
              <a:rPr lang="en-US" sz="1400">
                <a:latin typeface="Microsoft Sans Serif" pitchFamily="34" charset="0"/>
              </a:rPr>
              <a:t>Juvenile drug courts handle youth who are thought to have drug or alcohol problems, whether or not they originally come to the attention of authorities for drug-related reasons.</a:t>
            </a:r>
          </a:p>
          <a:p>
            <a:pPr>
              <a:lnSpc>
                <a:spcPct val="85000"/>
              </a:lnSpc>
              <a:spcBef>
                <a:spcPct val="65000"/>
              </a:spcBef>
            </a:pPr>
            <a:r>
              <a:rPr lang="en-US" sz="1400">
                <a:latin typeface="Microsoft Sans Serif" pitchFamily="34" charset="0"/>
              </a:rPr>
              <a:t>Juvenile drug court procedures are similar to those of juvenile courts with two important differences — </a:t>
            </a:r>
            <a:br>
              <a:rPr lang="en-US" sz="1400">
                <a:latin typeface="Microsoft Sans Serif" pitchFamily="34" charset="0"/>
              </a:rPr>
            </a:br>
            <a:r>
              <a:rPr lang="en-US" sz="1400">
                <a:latin typeface="Microsoft Sans Serif" pitchFamily="34" charset="0"/>
              </a:rPr>
              <a:t>1) juvenile drug courts involve greater judicial</a:t>
            </a:r>
            <a:br>
              <a:rPr lang="en-US" sz="1400">
                <a:latin typeface="Microsoft Sans Serif" pitchFamily="34" charset="0"/>
              </a:rPr>
            </a:br>
            <a:r>
              <a:rPr lang="en-US" sz="1400">
                <a:latin typeface="Microsoft Sans Serif" pitchFamily="34" charset="0"/>
              </a:rPr>
              <a:t>    oversight of case progress, and </a:t>
            </a:r>
            <a:br>
              <a:rPr lang="en-US" sz="1400">
                <a:latin typeface="Microsoft Sans Serif" pitchFamily="34" charset="0"/>
              </a:rPr>
            </a:br>
            <a:r>
              <a:rPr lang="en-US" sz="1400">
                <a:latin typeface="Microsoft Sans Serif" pitchFamily="34" charset="0"/>
              </a:rPr>
              <a:t>2) there are far more court appearances.</a:t>
            </a:r>
          </a:p>
          <a:p>
            <a:pPr>
              <a:lnSpc>
                <a:spcPct val="85000"/>
              </a:lnSpc>
              <a:spcBef>
                <a:spcPct val="65000"/>
              </a:spcBef>
            </a:pPr>
            <a:r>
              <a:rPr lang="en-US" sz="1400">
                <a:latin typeface="Microsoft Sans Serif" pitchFamily="34" charset="0"/>
              </a:rPr>
              <a:t>As with most delinquency proceedings, cases referred to juvenile drug courts begin with an arrest, followed by some form of screening and assessment to determine program eligibility.</a:t>
            </a:r>
          </a:p>
          <a:p>
            <a:pPr>
              <a:lnSpc>
                <a:spcPct val="85000"/>
              </a:lnSpc>
              <a:spcBef>
                <a:spcPct val="65000"/>
              </a:spcBef>
            </a:pPr>
            <a:r>
              <a:rPr lang="en-US" sz="1400">
                <a:latin typeface="Microsoft Sans Serif" pitchFamily="34" charset="0"/>
              </a:rPr>
              <a:t>Youth deemed eligible for juvenile drug court are offered referral to the program (often in lieu of formal prosecution), and upon entering the program they appear before the judge in a drug court hearing and begin to work with the program staff and treatment providers.</a:t>
            </a:r>
          </a:p>
        </p:txBody>
      </p:sp>
      <p:grpSp>
        <p:nvGrpSpPr>
          <p:cNvPr id="629804" name="Group 44"/>
          <p:cNvGrpSpPr>
            <a:grpSpLocks/>
          </p:cNvGrpSpPr>
          <p:nvPr/>
        </p:nvGrpSpPr>
        <p:grpSpPr bwMode="auto">
          <a:xfrm>
            <a:off x="4305300" y="3035300"/>
            <a:ext cx="1196975" cy="2709863"/>
            <a:chOff x="2712" y="1912"/>
            <a:chExt cx="754" cy="1707"/>
          </a:xfrm>
        </p:grpSpPr>
        <p:sp>
          <p:nvSpPr>
            <p:cNvPr id="629763" name="Text Box 3"/>
            <p:cNvSpPr txBox="1">
              <a:spLocks noChangeArrowheads="1"/>
            </p:cNvSpPr>
            <p:nvPr/>
          </p:nvSpPr>
          <p:spPr bwMode="auto">
            <a:xfrm>
              <a:off x="2712" y="2496"/>
              <a:ext cx="754"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Client/Court Contract, </a:t>
              </a:r>
              <a:br>
                <a:rPr lang="en-US" sz="1200" b="1">
                  <a:latin typeface="Arial" charset="0"/>
                </a:rPr>
              </a:br>
              <a:r>
                <a:rPr lang="en-US" sz="1200" b="1">
                  <a:latin typeface="Arial" charset="0"/>
                </a:rPr>
                <a:t>Program Orientation</a:t>
              </a:r>
            </a:p>
          </p:txBody>
        </p:sp>
        <p:cxnSp>
          <p:nvCxnSpPr>
            <p:cNvPr id="629765" name="AutoShape 5"/>
            <p:cNvCxnSpPr>
              <a:cxnSpLocks noChangeShapeType="1"/>
              <a:stCxn id="629773" idx="0"/>
              <a:endCxn id="629763" idx="2"/>
            </p:cNvCxnSpPr>
            <p:nvPr/>
          </p:nvCxnSpPr>
          <p:spPr bwMode="auto">
            <a:xfrm flipH="1" flipV="1">
              <a:off x="3089" y="3014"/>
              <a:ext cx="4" cy="202"/>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9766" name="Text Box 6"/>
            <p:cNvSpPr txBox="1">
              <a:spLocks noChangeArrowheads="1"/>
            </p:cNvSpPr>
            <p:nvPr/>
          </p:nvSpPr>
          <p:spPr bwMode="auto">
            <a:xfrm>
              <a:off x="2832" y="1912"/>
              <a:ext cx="5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Program Entry</a:t>
              </a:r>
            </a:p>
          </p:txBody>
        </p:sp>
        <p:cxnSp>
          <p:nvCxnSpPr>
            <p:cNvPr id="629767" name="AutoShape 7"/>
            <p:cNvCxnSpPr>
              <a:cxnSpLocks noChangeShapeType="1"/>
              <a:stCxn id="629763" idx="0"/>
              <a:endCxn id="629766" idx="2"/>
            </p:cNvCxnSpPr>
            <p:nvPr/>
          </p:nvCxnSpPr>
          <p:spPr bwMode="auto">
            <a:xfrm flipV="1">
              <a:off x="3089" y="2200"/>
              <a:ext cx="3" cy="296"/>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9773" name="Text Box 13"/>
            <p:cNvSpPr txBox="1">
              <a:spLocks noChangeArrowheads="1"/>
            </p:cNvSpPr>
            <p:nvPr/>
          </p:nvSpPr>
          <p:spPr bwMode="auto">
            <a:xfrm>
              <a:off x="2736" y="3216"/>
              <a:ext cx="714"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Screening, </a:t>
              </a:r>
              <a:br>
                <a:rPr lang="en-US" sz="1200" b="1">
                  <a:latin typeface="Arial" charset="0"/>
                </a:rPr>
              </a:br>
              <a:r>
                <a:rPr lang="en-US" sz="1200" b="1">
                  <a:latin typeface="Arial" charset="0"/>
                </a:rPr>
                <a:t>Assessment </a:t>
              </a:r>
              <a:br>
                <a:rPr lang="en-US" sz="1200" b="1">
                  <a:latin typeface="Arial" charset="0"/>
                </a:rPr>
              </a:br>
              <a:r>
                <a:rPr lang="en-US" sz="1200" b="1">
                  <a:latin typeface="Arial" charset="0"/>
                </a:rPr>
                <a:t>&amp; Referral</a:t>
              </a:r>
            </a:p>
          </p:txBody>
        </p:sp>
      </p:grpSp>
      <p:grpSp>
        <p:nvGrpSpPr>
          <p:cNvPr id="629805" name="Group 45"/>
          <p:cNvGrpSpPr>
            <a:grpSpLocks/>
          </p:cNvGrpSpPr>
          <p:nvPr/>
        </p:nvGrpSpPr>
        <p:grpSpPr bwMode="auto">
          <a:xfrm>
            <a:off x="4568825" y="5745163"/>
            <a:ext cx="688975" cy="692150"/>
            <a:chOff x="2878" y="3619"/>
            <a:chExt cx="434" cy="436"/>
          </a:xfrm>
        </p:grpSpPr>
        <p:sp>
          <p:nvSpPr>
            <p:cNvPr id="629772" name="Text Box 12"/>
            <p:cNvSpPr txBox="1">
              <a:spLocks noChangeArrowheads="1"/>
            </p:cNvSpPr>
            <p:nvPr/>
          </p:nvSpPr>
          <p:spPr bwMode="auto">
            <a:xfrm>
              <a:off x="2878" y="3882"/>
              <a:ext cx="43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Arrest</a:t>
              </a:r>
            </a:p>
          </p:txBody>
        </p:sp>
        <p:cxnSp>
          <p:nvCxnSpPr>
            <p:cNvPr id="629774" name="AutoShape 14"/>
            <p:cNvCxnSpPr>
              <a:cxnSpLocks noChangeShapeType="1"/>
              <a:stCxn id="629772" idx="0"/>
              <a:endCxn id="629773" idx="2"/>
            </p:cNvCxnSpPr>
            <p:nvPr/>
          </p:nvCxnSpPr>
          <p:spPr bwMode="auto">
            <a:xfrm flipH="1" flipV="1">
              <a:off x="3093" y="3619"/>
              <a:ext cx="2" cy="263"/>
            </a:xfrm>
            <a:prstGeom prst="straightConnector1">
              <a:avLst/>
            </a:prstGeom>
            <a:noFill/>
            <a:ln w="762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29812" name="Group 52"/>
          <p:cNvGrpSpPr>
            <a:grpSpLocks/>
          </p:cNvGrpSpPr>
          <p:nvPr/>
        </p:nvGrpSpPr>
        <p:grpSpPr bwMode="auto">
          <a:xfrm>
            <a:off x="6124575" y="3511550"/>
            <a:ext cx="1304925" cy="2051050"/>
            <a:chOff x="3858" y="2212"/>
            <a:chExt cx="822" cy="1292"/>
          </a:xfrm>
        </p:grpSpPr>
        <p:sp>
          <p:nvSpPr>
            <p:cNvPr id="629781" name="Text Box 21"/>
            <p:cNvSpPr txBox="1">
              <a:spLocks noChangeArrowheads="1"/>
            </p:cNvSpPr>
            <p:nvPr/>
          </p:nvSpPr>
          <p:spPr bwMode="auto">
            <a:xfrm>
              <a:off x="3858" y="2716"/>
              <a:ext cx="822"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p>
              <a:pPr algn="ctr">
                <a:spcBef>
                  <a:spcPct val="50000"/>
                </a:spcBef>
              </a:pPr>
              <a:r>
                <a:rPr lang="en-US" sz="1200" b="1">
                  <a:latin typeface="Arial" charset="0"/>
                </a:rPr>
                <a:t>Drug Court Team Meeting, </a:t>
              </a:r>
              <a:br>
                <a:rPr lang="en-US" sz="1200" b="1">
                  <a:latin typeface="Arial" charset="0"/>
                </a:rPr>
              </a:br>
              <a:r>
                <a:rPr lang="en-US" sz="1200" b="1">
                  <a:latin typeface="Arial" charset="0"/>
                </a:rPr>
                <a:t>Case Review</a:t>
              </a:r>
            </a:p>
          </p:txBody>
        </p:sp>
        <p:cxnSp>
          <p:nvCxnSpPr>
            <p:cNvPr id="629782" name="AutoShape 22"/>
            <p:cNvCxnSpPr>
              <a:cxnSpLocks noChangeShapeType="1"/>
              <a:stCxn id="629779" idx="0"/>
              <a:endCxn id="629781" idx="2"/>
            </p:cNvCxnSpPr>
            <p:nvPr/>
          </p:nvCxnSpPr>
          <p:spPr bwMode="auto">
            <a:xfrm flipV="1">
              <a:off x="4269" y="3119"/>
              <a:ext cx="0" cy="385"/>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9783" name="AutoShape 23"/>
            <p:cNvCxnSpPr>
              <a:cxnSpLocks noChangeShapeType="1"/>
              <a:stCxn id="629781" idx="0"/>
              <a:endCxn id="629764" idx="2"/>
            </p:cNvCxnSpPr>
            <p:nvPr/>
          </p:nvCxnSpPr>
          <p:spPr bwMode="auto">
            <a:xfrm flipH="1" flipV="1">
              <a:off x="4267" y="2212"/>
              <a:ext cx="2" cy="504"/>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29811" name="Group 51"/>
          <p:cNvGrpSpPr>
            <a:grpSpLocks/>
          </p:cNvGrpSpPr>
          <p:nvPr/>
        </p:nvGrpSpPr>
        <p:grpSpPr bwMode="auto">
          <a:xfrm>
            <a:off x="6194425" y="5562600"/>
            <a:ext cx="3578225" cy="639763"/>
            <a:chOff x="3902" y="3504"/>
            <a:chExt cx="2254" cy="403"/>
          </a:xfrm>
        </p:grpSpPr>
        <p:sp>
          <p:nvSpPr>
            <p:cNvPr id="629779" name="Text Box 19"/>
            <p:cNvSpPr txBox="1">
              <a:spLocks noChangeArrowheads="1"/>
            </p:cNvSpPr>
            <p:nvPr/>
          </p:nvSpPr>
          <p:spPr bwMode="auto">
            <a:xfrm>
              <a:off x="3902" y="3504"/>
              <a:ext cx="734"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Drug Testing </a:t>
              </a:r>
              <a:br>
                <a:rPr lang="en-US" sz="1200" b="1">
                  <a:latin typeface="Arial" charset="0"/>
                </a:rPr>
              </a:br>
              <a:r>
                <a:rPr lang="en-US" sz="1200" b="1">
                  <a:latin typeface="Arial" charset="0"/>
                </a:rPr>
                <a:t>&amp; Other Assessments</a:t>
              </a:r>
            </a:p>
          </p:txBody>
        </p:sp>
        <p:cxnSp>
          <p:nvCxnSpPr>
            <p:cNvPr id="629780" name="AutoShape 20"/>
            <p:cNvCxnSpPr>
              <a:cxnSpLocks noChangeShapeType="1"/>
              <a:stCxn id="629786" idx="1"/>
              <a:endCxn id="629779" idx="3"/>
            </p:cNvCxnSpPr>
            <p:nvPr/>
          </p:nvCxnSpPr>
          <p:spPr bwMode="auto">
            <a:xfrm rot="10800000" flipV="1">
              <a:off x="4636" y="3705"/>
              <a:ext cx="826" cy="1"/>
            </a:xfrm>
            <a:prstGeom prst="bentConnector3">
              <a:avLst>
                <a:gd name="adj1" fmla="val 50000"/>
              </a:avLst>
            </a:prstGeom>
            <a:noFill/>
            <a:ln w="38100">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9786" name="Text Box 26"/>
            <p:cNvSpPr txBox="1">
              <a:spLocks noChangeArrowheads="1"/>
            </p:cNvSpPr>
            <p:nvPr/>
          </p:nvSpPr>
          <p:spPr bwMode="auto">
            <a:xfrm>
              <a:off x="5462" y="3507"/>
              <a:ext cx="694" cy="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sz="1200" b="1">
                  <a:latin typeface="Arial" charset="0"/>
                </a:rPr>
                <a:t>Treatment </a:t>
              </a:r>
              <a:br>
                <a:rPr lang="en-US" sz="1200" b="1">
                  <a:latin typeface="Arial" charset="0"/>
                </a:rPr>
              </a:br>
              <a:r>
                <a:rPr lang="en-US" sz="1200" b="1">
                  <a:latin typeface="Arial" charset="0"/>
                </a:rPr>
                <a:t>&amp; Collateral Services</a:t>
              </a:r>
            </a:p>
          </p:txBody>
        </p:sp>
      </p:grpSp>
      <p:grpSp>
        <p:nvGrpSpPr>
          <p:cNvPr id="629806" name="Group 46"/>
          <p:cNvGrpSpPr>
            <a:grpSpLocks/>
          </p:cNvGrpSpPr>
          <p:nvPr/>
        </p:nvGrpSpPr>
        <p:grpSpPr bwMode="auto">
          <a:xfrm>
            <a:off x="5321300" y="2936875"/>
            <a:ext cx="4391025" cy="652463"/>
            <a:chOff x="3352" y="1850"/>
            <a:chExt cx="2766" cy="411"/>
          </a:xfrm>
        </p:grpSpPr>
        <p:sp>
          <p:nvSpPr>
            <p:cNvPr id="629764" name="Text Box 4"/>
            <p:cNvSpPr txBox="1">
              <a:spLocks noChangeArrowheads="1"/>
            </p:cNvSpPr>
            <p:nvPr/>
          </p:nvSpPr>
          <p:spPr bwMode="auto">
            <a:xfrm>
              <a:off x="3900" y="1906"/>
              <a:ext cx="734" cy="3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p>
              <a:pPr algn="ctr">
                <a:spcBef>
                  <a:spcPct val="50000"/>
                </a:spcBef>
              </a:pPr>
              <a:r>
                <a:rPr lang="en-US" sz="1200" b="1">
                  <a:latin typeface="Arial" charset="0"/>
                </a:rPr>
                <a:t>Judicial </a:t>
              </a:r>
              <a:br>
                <a:rPr lang="en-US" sz="1200" b="1">
                  <a:latin typeface="Arial" charset="0"/>
                </a:rPr>
              </a:br>
              <a:r>
                <a:rPr lang="en-US" sz="1200" b="1">
                  <a:latin typeface="Arial" charset="0"/>
                </a:rPr>
                <a:t>Hearing</a:t>
              </a:r>
            </a:p>
          </p:txBody>
        </p:sp>
        <p:cxnSp>
          <p:nvCxnSpPr>
            <p:cNvPr id="629768" name="AutoShape 8"/>
            <p:cNvCxnSpPr>
              <a:cxnSpLocks noChangeShapeType="1"/>
              <a:stCxn id="629766" idx="3"/>
              <a:endCxn id="629764" idx="1"/>
            </p:cNvCxnSpPr>
            <p:nvPr/>
          </p:nvCxnSpPr>
          <p:spPr bwMode="auto">
            <a:xfrm>
              <a:off x="3352" y="2056"/>
              <a:ext cx="542" cy="0"/>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9784" name="AutoShape 24"/>
            <p:cNvCxnSpPr>
              <a:cxnSpLocks noChangeShapeType="1"/>
              <a:stCxn id="629764" idx="3"/>
              <a:endCxn id="629799" idx="1"/>
            </p:cNvCxnSpPr>
            <p:nvPr/>
          </p:nvCxnSpPr>
          <p:spPr bwMode="auto">
            <a:xfrm>
              <a:off x="4640" y="2056"/>
              <a:ext cx="856" cy="0"/>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9799" name="Text Box 39"/>
            <p:cNvSpPr txBox="1">
              <a:spLocks noChangeArrowheads="1"/>
            </p:cNvSpPr>
            <p:nvPr/>
          </p:nvSpPr>
          <p:spPr bwMode="auto">
            <a:xfrm>
              <a:off x="5496" y="1850"/>
              <a:ext cx="622" cy="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sz="1200" b="1">
                  <a:latin typeface="Arial" charset="0"/>
                </a:rPr>
                <a:t>Sanctions,</a:t>
              </a:r>
            </a:p>
            <a:p>
              <a:pPr algn="ctr"/>
              <a:r>
                <a:rPr lang="en-US" sz="1200" b="1">
                  <a:latin typeface="Arial" charset="0"/>
                </a:rPr>
                <a:t>Incentives, &amp; Rewards </a:t>
              </a:r>
            </a:p>
          </p:txBody>
        </p:sp>
      </p:grpSp>
      <p:grpSp>
        <p:nvGrpSpPr>
          <p:cNvPr id="629809" name="Group 49"/>
          <p:cNvGrpSpPr>
            <a:grpSpLocks/>
          </p:cNvGrpSpPr>
          <p:nvPr/>
        </p:nvGrpSpPr>
        <p:grpSpPr bwMode="auto">
          <a:xfrm>
            <a:off x="8610600" y="3589338"/>
            <a:ext cx="1219200" cy="1978025"/>
            <a:chOff x="5424" y="2261"/>
            <a:chExt cx="768" cy="1246"/>
          </a:xfrm>
        </p:grpSpPr>
        <p:cxnSp>
          <p:nvCxnSpPr>
            <p:cNvPr id="629787" name="AutoShape 27"/>
            <p:cNvCxnSpPr>
              <a:cxnSpLocks noChangeShapeType="1"/>
              <a:stCxn id="629788" idx="2"/>
              <a:endCxn id="629786" idx="0"/>
            </p:cNvCxnSpPr>
            <p:nvPr/>
          </p:nvCxnSpPr>
          <p:spPr bwMode="auto">
            <a:xfrm>
              <a:off x="5808" y="3072"/>
              <a:ext cx="1" cy="435"/>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9788" name="Text Box 28"/>
            <p:cNvSpPr txBox="1">
              <a:spLocks noChangeArrowheads="1"/>
            </p:cNvSpPr>
            <p:nvPr/>
          </p:nvSpPr>
          <p:spPr bwMode="auto">
            <a:xfrm>
              <a:off x="5424" y="2784"/>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Case Management</a:t>
              </a:r>
            </a:p>
          </p:txBody>
        </p:sp>
        <p:cxnSp>
          <p:nvCxnSpPr>
            <p:cNvPr id="629800" name="AutoShape 40"/>
            <p:cNvCxnSpPr>
              <a:cxnSpLocks noChangeShapeType="1"/>
              <a:stCxn id="629799" idx="2"/>
              <a:endCxn id="629788" idx="0"/>
            </p:cNvCxnSpPr>
            <p:nvPr/>
          </p:nvCxnSpPr>
          <p:spPr bwMode="auto">
            <a:xfrm>
              <a:off x="5807" y="2261"/>
              <a:ext cx="1" cy="523"/>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29798"/>
                                        </p:tgtEl>
                                        <p:attrNameLst>
                                          <p:attrName>style.visibility</p:attrName>
                                        </p:attrNameLst>
                                      </p:cBhvr>
                                      <p:to>
                                        <p:strVal val="visible"/>
                                      </p:to>
                                    </p:set>
                                    <p:animEffect transition="in" filter="wipe(up)">
                                      <p:cBhvr>
                                        <p:cTn id="7" dur="500"/>
                                        <p:tgtEl>
                                          <p:spTgt spid="629798"/>
                                        </p:tgtEl>
                                      </p:cBhvr>
                                    </p:animEffect>
                                  </p:childTnLst>
                                </p:cTn>
                              </p:par>
                            </p:childTnLst>
                          </p:cTn>
                        </p:par>
                        <p:par>
                          <p:cTn id="8" fill="hold" nodeType="afterGroup">
                            <p:stCondLst>
                              <p:cond delay="500"/>
                            </p:stCondLst>
                            <p:childTnLst>
                              <p:par>
                                <p:cTn id="9" presetID="22" presetClass="entr" presetSubtype="4" fill="hold" nodeType="afterEffect">
                                  <p:stCondLst>
                                    <p:cond delay="5000"/>
                                  </p:stCondLst>
                                  <p:childTnLst>
                                    <p:set>
                                      <p:cBhvr>
                                        <p:cTn id="10" dur="1" fill="hold">
                                          <p:stCondLst>
                                            <p:cond delay="0"/>
                                          </p:stCondLst>
                                        </p:cTn>
                                        <p:tgtEl>
                                          <p:spTgt spid="629805"/>
                                        </p:tgtEl>
                                        <p:attrNameLst>
                                          <p:attrName>style.visibility</p:attrName>
                                        </p:attrNameLst>
                                      </p:cBhvr>
                                      <p:to>
                                        <p:strVal val="visible"/>
                                      </p:to>
                                    </p:set>
                                    <p:animEffect transition="in" filter="wipe(down)">
                                      <p:cBhvr>
                                        <p:cTn id="11" dur="500"/>
                                        <p:tgtEl>
                                          <p:spTgt spid="629805"/>
                                        </p:tgtEl>
                                      </p:cBhvr>
                                    </p:animEffect>
                                  </p:childTnLst>
                                </p:cTn>
                              </p:par>
                            </p:childTnLst>
                          </p:cTn>
                        </p:par>
                        <p:par>
                          <p:cTn id="12" fill="hold" nodeType="afterGroup">
                            <p:stCondLst>
                              <p:cond delay="6000"/>
                            </p:stCondLst>
                            <p:childTnLst>
                              <p:par>
                                <p:cTn id="13" presetID="22" presetClass="entr" presetSubtype="4" fill="hold" nodeType="afterEffect">
                                  <p:stCondLst>
                                    <p:cond delay="0"/>
                                  </p:stCondLst>
                                  <p:childTnLst>
                                    <p:set>
                                      <p:cBhvr>
                                        <p:cTn id="14" dur="1" fill="hold">
                                          <p:stCondLst>
                                            <p:cond delay="0"/>
                                          </p:stCondLst>
                                        </p:cTn>
                                        <p:tgtEl>
                                          <p:spTgt spid="629804"/>
                                        </p:tgtEl>
                                        <p:attrNameLst>
                                          <p:attrName>style.visibility</p:attrName>
                                        </p:attrNameLst>
                                      </p:cBhvr>
                                      <p:to>
                                        <p:strVal val="visible"/>
                                      </p:to>
                                    </p:set>
                                    <p:animEffect transition="in" filter="wipe(down)">
                                      <p:cBhvr>
                                        <p:cTn id="15" dur="500"/>
                                        <p:tgtEl>
                                          <p:spTgt spid="629804"/>
                                        </p:tgtEl>
                                      </p:cBhvr>
                                    </p:animEffect>
                                  </p:childTnLst>
                                </p:cTn>
                              </p:par>
                            </p:childTnLst>
                          </p:cTn>
                        </p:par>
                        <p:par>
                          <p:cTn id="16" fill="hold" nodeType="afterGroup">
                            <p:stCondLst>
                              <p:cond delay="6500"/>
                            </p:stCondLst>
                            <p:childTnLst>
                              <p:par>
                                <p:cTn id="17" presetID="22" presetClass="entr" presetSubtype="8" fill="hold" nodeType="afterEffect">
                                  <p:stCondLst>
                                    <p:cond delay="0"/>
                                  </p:stCondLst>
                                  <p:childTnLst>
                                    <p:set>
                                      <p:cBhvr>
                                        <p:cTn id="18" dur="1" fill="hold">
                                          <p:stCondLst>
                                            <p:cond delay="0"/>
                                          </p:stCondLst>
                                        </p:cTn>
                                        <p:tgtEl>
                                          <p:spTgt spid="629806"/>
                                        </p:tgtEl>
                                        <p:attrNameLst>
                                          <p:attrName>style.visibility</p:attrName>
                                        </p:attrNameLst>
                                      </p:cBhvr>
                                      <p:to>
                                        <p:strVal val="visible"/>
                                      </p:to>
                                    </p:set>
                                    <p:animEffect transition="in" filter="wipe(left)">
                                      <p:cBhvr>
                                        <p:cTn id="19" dur="500"/>
                                        <p:tgtEl>
                                          <p:spTgt spid="629806"/>
                                        </p:tgtEl>
                                      </p:cBhvr>
                                    </p:animEffect>
                                  </p:childTnLst>
                                </p:cTn>
                              </p:par>
                            </p:childTnLst>
                          </p:cTn>
                        </p:par>
                        <p:par>
                          <p:cTn id="20" fill="hold" nodeType="afterGroup">
                            <p:stCondLst>
                              <p:cond delay="7000"/>
                            </p:stCondLst>
                            <p:childTnLst>
                              <p:par>
                                <p:cTn id="21" presetID="22" presetClass="entr" presetSubtype="1" fill="hold" nodeType="afterEffect">
                                  <p:stCondLst>
                                    <p:cond delay="0"/>
                                  </p:stCondLst>
                                  <p:childTnLst>
                                    <p:set>
                                      <p:cBhvr>
                                        <p:cTn id="22" dur="1" fill="hold">
                                          <p:stCondLst>
                                            <p:cond delay="0"/>
                                          </p:stCondLst>
                                        </p:cTn>
                                        <p:tgtEl>
                                          <p:spTgt spid="629809"/>
                                        </p:tgtEl>
                                        <p:attrNameLst>
                                          <p:attrName>style.visibility</p:attrName>
                                        </p:attrNameLst>
                                      </p:cBhvr>
                                      <p:to>
                                        <p:strVal val="visible"/>
                                      </p:to>
                                    </p:set>
                                    <p:animEffect transition="in" filter="wipe(up)">
                                      <p:cBhvr>
                                        <p:cTn id="23" dur="500"/>
                                        <p:tgtEl>
                                          <p:spTgt spid="629809"/>
                                        </p:tgtEl>
                                      </p:cBhvr>
                                    </p:animEffect>
                                  </p:childTnLst>
                                </p:cTn>
                              </p:par>
                            </p:childTnLst>
                          </p:cTn>
                        </p:par>
                        <p:par>
                          <p:cTn id="24" fill="hold" nodeType="afterGroup">
                            <p:stCondLst>
                              <p:cond delay="7500"/>
                            </p:stCondLst>
                            <p:childTnLst>
                              <p:par>
                                <p:cTn id="25" presetID="22" presetClass="entr" presetSubtype="2" fill="hold" nodeType="afterEffect">
                                  <p:stCondLst>
                                    <p:cond delay="0"/>
                                  </p:stCondLst>
                                  <p:childTnLst>
                                    <p:set>
                                      <p:cBhvr>
                                        <p:cTn id="26" dur="1" fill="hold">
                                          <p:stCondLst>
                                            <p:cond delay="0"/>
                                          </p:stCondLst>
                                        </p:cTn>
                                        <p:tgtEl>
                                          <p:spTgt spid="629811"/>
                                        </p:tgtEl>
                                        <p:attrNameLst>
                                          <p:attrName>style.visibility</p:attrName>
                                        </p:attrNameLst>
                                      </p:cBhvr>
                                      <p:to>
                                        <p:strVal val="visible"/>
                                      </p:to>
                                    </p:set>
                                    <p:animEffect transition="in" filter="wipe(right)">
                                      <p:cBhvr>
                                        <p:cTn id="27" dur="500"/>
                                        <p:tgtEl>
                                          <p:spTgt spid="629811"/>
                                        </p:tgtEl>
                                      </p:cBhvr>
                                    </p:animEffect>
                                  </p:childTnLst>
                                </p:cTn>
                              </p:par>
                            </p:childTnLst>
                          </p:cTn>
                        </p:par>
                        <p:par>
                          <p:cTn id="28" fill="hold" nodeType="afterGroup">
                            <p:stCondLst>
                              <p:cond delay="8000"/>
                            </p:stCondLst>
                            <p:childTnLst>
                              <p:par>
                                <p:cTn id="29" presetID="22" presetClass="entr" presetSubtype="4" fill="hold" nodeType="afterEffect">
                                  <p:stCondLst>
                                    <p:cond delay="0"/>
                                  </p:stCondLst>
                                  <p:childTnLst>
                                    <p:set>
                                      <p:cBhvr>
                                        <p:cTn id="30" dur="1" fill="hold">
                                          <p:stCondLst>
                                            <p:cond delay="0"/>
                                          </p:stCondLst>
                                        </p:cTn>
                                        <p:tgtEl>
                                          <p:spTgt spid="629812"/>
                                        </p:tgtEl>
                                        <p:attrNameLst>
                                          <p:attrName>style.visibility</p:attrName>
                                        </p:attrNameLst>
                                      </p:cBhvr>
                                      <p:to>
                                        <p:strVal val="visible"/>
                                      </p:to>
                                    </p:set>
                                    <p:animEffect transition="in" filter="wipe(down)">
                                      <p:cBhvr>
                                        <p:cTn id="31" dur="500"/>
                                        <p:tgtEl>
                                          <p:spTgt spid="629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98"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p:txBody>
          <a:bodyPr/>
          <a:lstStyle/>
          <a:p>
            <a:r>
              <a:rPr lang="en-US" sz="4000"/>
              <a:t>Typical Drug Court Process</a:t>
            </a:r>
          </a:p>
        </p:txBody>
      </p:sp>
      <p:grpSp>
        <p:nvGrpSpPr>
          <p:cNvPr id="633859" name="Group 3"/>
          <p:cNvGrpSpPr>
            <a:grpSpLocks/>
          </p:cNvGrpSpPr>
          <p:nvPr/>
        </p:nvGrpSpPr>
        <p:grpSpPr bwMode="auto">
          <a:xfrm>
            <a:off x="5562600" y="1943100"/>
            <a:ext cx="2478088" cy="1073150"/>
            <a:chOff x="3647" y="1224"/>
            <a:chExt cx="1561" cy="676"/>
          </a:xfrm>
        </p:grpSpPr>
        <p:sp>
          <p:nvSpPr>
            <p:cNvPr id="633860" name="Text Box 4"/>
            <p:cNvSpPr txBox="1">
              <a:spLocks noChangeArrowheads="1"/>
            </p:cNvSpPr>
            <p:nvPr/>
          </p:nvSpPr>
          <p:spPr bwMode="auto">
            <a:xfrm>
              <a:off x="3647" y="1224"/>
              <a:ext cx="633" cy="236"/>
            </a:xfrm>
            <a:prstGeom prst="rect">
              <a:avLst/>
            </a:prstGeom>
            <a:solidFill>
              <a:srgbClr val="00CC99"/>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sz="1200" b="1">
                  <a:latin typeface="Arial" charset="0"/>
                </a:rPr>
                <a:t>Graduate</a:t>
              </a:r>
            </a:p>
          </p:txBody>
        </p:sp>
        <p:cxnSp>
          <p:nvCxnSpPr>
            <p:cNvPr id="633861" name="AutoShape 5"/>
            <p:cNvCxnSpPr>
              <a:cxnSpLocks noChangeShapeType="1"/>
              <a:endCxn id="633860" idx="2"/>
            </p:cNvCxnSpPr>
            <p:nvPr/>
          </p:nvCxnSpPr>
          <p:spPr bwMode="auto">
            <a:xfrm rot="5400000" flipH="1">
              <a:off x="3979" y="1451"/>
              <a:ext cx="434" cy="463"/>
            </a:xfrm>
            <a:prstGeom prst="bentConnector3">
              <a:avLst>
                <a:gd name="adj1" fmla="val 50000"/>
              </a:avLst>
            </a:prstGeom>
            <a:noFill/>
            <a:ln w="38100">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3862" name="Text Box 6"/>
            <p:cNvSpPr txBox="1">
              <a:spLocks noChangeArrowheads="1"/>
            </p:cNvSpPr>
            <p:nvPr/>
          </p:nvSpPr>
          <p:spPr bwMode="auto">
            <a:xfrm>
              <a:off x="4576" y="1224"/>
              <a:ext cx="632" cy="236"/>
            </a:xfrm>
            <a:prstGeom prst="rect">
              <a:avLst/>
            </a:prstGeom>
            <a:solidFill>
              <a:srgbClr val="FF3300"/>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sz="1200" b="1">
                  <a:latin typeface="Arial" charset="0"/>
                </a:rPr>
                <a:t>Terminate</a:t>
              </a:r>
            </a:p>
          </p:txBody>
        </p:sp>
        <p:cxnSp>
          <p:nvCxnSpPr>
            <p:cNvPr id="633863" name="AutoShape 7"/>
            <p:cNvCxnSpPr>
              <a:cxnSpLocks noChangeShapeType="1"/>
              <a:endCxn id="633862" idx="2"/>
            </p:cNvCxnSpPr>
            <p:nvPr/>
          </p:nvCxnSpPr>
          <p:spPr bwMode="auto">
            <a:xfrm rot="16200000">
              <a:off x="4443" y="1450"/>
              <a:ext cx="434" cy="465"/>
            </a:xfrm>
            <a:prstGeom prst="bentConnector3">
              <a:avLst>
                <a:gd name="adj1" fmla="val 50000"/>
              </a:avLst>
            </a:prstGeom>
            <a:noFill/>
            <a:ln w="38100">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3864" name="Text Box 8"/>
            <p:cNvSpPr txBox="1">
              <a:spLocks noChangeArrowheads="1"/>
            </p:cNvSpPr>
            <p:nvPr/>
          </p:nvSpPr>
          <p:spPr bwMode="auto">
            <a:xfrm>
              <a:off x="4206" y="1248"/>
              <a:ext cx="43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or</a:t>
              </a:r>
            </a:p>
          </p:txBody>
        </p:sp>
      </p:grpSp>
      <p:grpSp>
        <p:nvGrpSpPr>
          <p:cNvPr id="633886" name="Group 30"/>
          <p:cNvGrpSpPr>
            <a:grpSpLocks/>
          </p:cNvGrpSpPr>
          <p:nvPr/>
        </p:nvGrpSpPr>
        <p:grpSpPr bwMode="auto">
          <a:xfrm>
            <a:off x="8050213" y="1905000"/>
            <a:ext cx="1400175" cy="639763"/>
            <a:chOff x="5214" y="1200"/>
            <a:chExt cx="882" cy="403"/>
          </a:xfrm>
        </p:grpSpPr>
        <p:cxnSp>
          <p:nvCxnSpPr>
            <p:cNvPr id="633887" name="AutoShape 31"/>
            <p:cNvCxnSpPr>
              <a:cxnSpLocks noChangeShapeType="1"/>
              <a:stCxn id="633862" idx="3"/>
              <a:endCxn id="633888" idx="1"/>
            </p:cNvCxnSpPr>
            <p:nvPr/>
          </p:nvCxnSpPr>
          <p:spPr bwMode="auto">
            <a:xfrm>
              <a:off x="5214" y="1342"/>
              <a:ext cx="393" cy="2"/>
            </a:xfrm>
            <a:prstGeom prst="straightConnector1">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3888" name="Text Box 32"/>
            <p:cNvSpPr txBox="1">
              <a:spLocks noChangeArrowheads="1"/>
            </p:cNvSpPr>
            <p:nvPr/>
          </p:nvSpPr>
          <p:spPr bwMode="auto">
            <a:xfrm>
              <a:off x="5607" y="1200"/>
              <a:ext cx="489" cy="403"/>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spAutoFit/>
            </a:bodyPr>
            <a:lstStyle/>
            <a:p>
              <a:pPr>
                <a:spcBef>
                  <a:spcPct val="50000"/>
                </a:spcBef>
              </a:pPr>
              <a:r>
                <a:rPr lang="en-US" sz="1200" b="1" i="1">
                  <a:latin typeface="Arial" charset="0"/>
                </a:rPr>
                <a:t>Resume regular process</a:t>
              </a:r>
            </a:p>
          </p:txBody>
        </p:sp>
      </p:grpSp>
      <p:sp>
        <p:nvSpPr>
          <p:cNvPr id="633889" name="Text Box 33"/>
          <p:cNvSpPr txBox="1">
            <a:spLocks noChangeArrowheads="1"/>
          </p:cNvSpPr>
          <p:nvPr/>
        </p:nvSpPr>
        <p:spPr bwMode="auto">
          <a:xfrm>
            <a:off x="11113" y="1287463"/>
            <a:ext cx="4113212" cy="5786437"/>
          </a:xfrm>
          <a:prstGeom prst="rect">
            <a:avLst/>
          </a:prstGeom>
          <a:solidFill>
            <a:srgbClr val="FFFFCC"/>
          </a:solidFill>
          <a:ln w="1905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137160" rIns="137160" bIns="137160"/>
          <a:lstStyle/>
          <a:p>
            <a:pPr>
              <a:lnSpc>
                <a:spcPct val="85000"/>
              </a:lnSpc>
              <a:spcBef>
                <a:spcPct val="65000"/>
              </a:spcBef>
            </a:pPr>
            <a:r>
              <a:rPr lang="en-US" sz="1400">
                <a:latin typeface="Microsoft Sans Serif" pitchFamily="34" charset="0"/>
              </a:rPr>
              <a:t>In a traditional delinquency process, a short series of court hearings is used to establish an offender’s responsibility (or guilt) and the juvenile court judge orders an appropriate mix of sanctions and services, which would be considered the final “disposition” of that case.</a:t>
            </a:r>
          </a:p>
          <a:p>
            <a:pPr>
              <a:lnSpc>
                <a:spcPct val="85000"/>
              </a:lnSpc>
              <a:spcBef>
                <a:spcPct val="65000"/>
              </a:spcBef>
            </a:pPr>
            <a:r>
              <a:rPr lang="en-US" sz="1400">
                <a:latin typeface="Microsoft Sans Serif" pitchFamily="34" charset="0"/>
              </a:rPr>
              <a:t>The juvenile drug court process is a repeating cycle in which the court orders sanctions and services, assesses their effectiveness, and then makes needed modifications in the next court hearing, which may occur one week later.</a:t>
            </a:r>
          </a:p>
          <a:p>
            <a:pPr>
              <a:lnSpc>
                <a:spcPct val="85000"/>
              </a:lnSpc>
              <a:spcBef>
                <a:spcPct val="65000"/>
              </a:spcBef>
            </a:pPr>
            <a:r>
              <a:rPr lang="en-US" sz="1400">
                <a:latin typeface="Microsoft Sans Serif" pitchFamily="34" charset="0"/>
              </a:rPr>
              <a:t>The process can be repeated as often and as long as necessary (often for up to 12 months), until the judge, the drug court staff, and all treatment providers believe the young offender has succeeded in changing his or her behavior.</a:t>
            </a:r>
          </a:p>
          <a:p>
            <a:pPr>
              <a:lnSpc>
                <a:spcPct val="85000"/>
              </a:lnSpc>
              <a:spcBef>
                <a:spcPct val="65000"/>
              </a:spcBef>
            </a:pPr>
            <a:r>
              <a:rPr lang="en-US" sz="1400">
                <a:latin typeface="Microsoft Sans Serif" pitchFamily="34" charset="0"/>
              </a:rPr>
              <a:t>If youth successfully comply with the drug court program and modify their drug-related behavior, the court holds a formal graduation ceremony to celebrate this accomplishment. </a:t>
            </a:r>
          </a:p>
          <a:p>
            <a:pPr>
              <a:lnSpc>
                <a:spcPct val="85000"/>
              </a:lnSpc>
              <a:spcBef>
                <a:spcPct val="65000"/>
              </a:spcBef>
            </a:pPr>
            <a:r>
              <a:rPr lang="en-US" sz="1400">
                <a:latin typeface="Microsoft Sans Serif" pitchFamily="34" charset="0"/>
              </a:rPr>
              <a:t>If cases end unsuccessfully, with youth failing to change their behavior, they will be terminated from the program, usually to face prosecution on the original charges.</a:t>
            </a:r>
          </a:p>
        </p:txBody>
      </p:sp>
      <p:grpSp>
        <p:nvGrpSpPr>
          <p:cNvPr id="633896" name="Group 40"/>
          <p:cNvGrpSpPr>
            <a:grpSpLocks/>
          </p:cNvGrpSpPr>
          <p:nvPr/>
        </p:nvGrpSpPr>
        <p:grpSpPr bwMode="auto">
          <a:xfrm>
            <a:off x="7439025" y="3905250"/>
            <a:ext cx="1047750" cy="1185863"/>
            <a:chOff x="4668" y="2352"/>
            <a:chExt cx="660" cy="747"/>
          </a:xfrm>
        </p:grpSpPr>
        <p:sp>
          <p:nvSpPr>
            <p:cNvPr id="633894" name="AutoShape 38"/>
            <p:cNvSpPr>
              <a:spLocks noChangeArrowheads="1"/>
            </p:cNvSpPr>
            <p:nvPr/>
          </p:nvSpPr>
          <p:spPr bwMode="auto">
            <a:xfrm>
              <a:off x="4704" y="2352"/>
              <a:ext cx="624" cy="336"/>
            </a:xfrm>
            <a:prstGeom prst="curvedDownArrow">
              <a:avLst>
                <a:gd name="adj1" fmla="val 37143"/>
                <a:gd name="adj2" fmla="val 74286"/>
                <a:gd name="adj3" fmla="val 33333"/>
              </a:avLst>
            </a:prstGeom>
            <a:solidFill>
              <a:schemeClr val="hlink"/>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33895" name="AutoShape 39"/>
            <p:cNvSpPr>
              <a:spLocks noChangeArrowheads="1"/>
            </p:cNvSpPr>
            <p:nvPr/>
          </p:nvSpPr>
          <p:spPr bwMode="auto">
            <a:xfrm rot="10800000">
              <a:off x="4668" y="2763"/>
              <a:ext cx="624" cy="336"/>
            </a:xfrm>
            <a:prstGeom prst="curvedDownArrow">
              <a:avLst>
                <a:gd name="adj1" fmla="val 37143"/>
                <a:gd name="adj2" fmla="val 74286"/>
                <a:gd name="adj3" fmla="val 33333"/>
              </a:avLst>
            </a:prstGeom>
            <a:solidFill>
              <a:schemeClr val="hlink"/>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grpSp>
      <p:sp>
        <p:nvSpPr>
          <p:cNvPr id="633941" name="Text Box 85"/>
          <p:cNvSpPr txBox="1">
            <a:spLocks noChangeArrowheads="1"/>
          </p:cNvSpPr>
          <p:nvPr/>
        </p:nvSpPr>
        <p:spPr bwMode="auto">
          <a:xfrm>
            <a:off x="4305300" y="3962400"/>
            <a:ext cx="11969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Client/Court Contract, </a:t>
            </a:r>
            <a:br>
              <a:rPr lang="en-US" sz="1200" b="1">
                <a:latin typeface="Arial" charset="0"/>
              </a:rPr>
            </a:br>
            <a:r>
              <a:rPr lang="en-US" sz="1200" b="1">
                <a:latin typeface="Arial" charset="0"/>
              </a:rPr>
              <a:t>Program Orientation</a:t>
            </a:r>
          </a:p>
        </p:txBody>
      </p:sp>
      <p:sp>
        <p:nvSpPr>
          <p:cNvPr id="633942" name="Text Box 86"/>
          <p:cNvSpPr txBox="1">
            <a:spLocks noChangeArrowheads="1"/>
          </p:cNvSpPr>
          <p:nvPr/>
        </p:nvSpPr>
        <p:spPr bwMode="auto">
          <a:xfrm>
            <a:off x="6191250" y="3025775"/>
            <a:ext cx="1165225" cy="47625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p>
            <a:pPr algn="ctr">
              <a:spcBef>
                <a:spcPct val="50000"/>
              </a:spcBef>
            </a:pPr>
            <a:r>
              <a:rPr lang="en-US" sz="1200" b="1">
                <a:latin typeface="Arial" charset="0"/>
              </a:rPr>
              <a:t>Judicial </a:t>
            </a:r>
            <a:br>
              <a:rPr lang="en-US" sz="1200" b="1">
                <a:latin typeface="Arial" charset="0"/>
              </a:rPr>
            </a:br>
            <a:r>
              <a:rPr lang="en-US" sz="1200" b="1">
                <a:latin typeface="Arial" charset="0"/>
              </a:rPr>
              <a:t>Hearing</a:t>
            </a:r>
          </a:p>
        </p:txBody>
      </p:sp>
      <p:cxnSp>
        <p:nvCxnSpPr>
          <p:cNvPr id="633943" name="AutoShape 87"/>
          <p:cNvCxnSpPr>
            <a:cxnSpLocks noChangeShapeType="1"/>
            <a:stCxn id="633948" idx="0"/>
            <a:endCxn id="633941" idx="2"/>
          </p:cNvCxnSpPr>
          <p:nvPr/>
        </p:nvCxnSpPr>
        <p:spPr bwMode="auto">
          <a:xfrm flipH="1" flipV="1">
            <a:off x="4903788" y="4784725"/>
            <a:ext cx="6350" cy="320675"/>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3944" name="Text Box 88"/>
          <p:cNvSpPr txBox="1">
            <a:spLocks noChangeArrowheads="1"/>
          </p:cNvSpPr>
          <p:nvPr/>
        </p:nvSpPr>
        <p:spPr bwMode="auto">
          <a:xfrm>
            <a:off x="4495800" y="3035300"/>
            <a:ext cx="825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Program Entry</a:t>
            </a:r>
          </a:p>
        </p:txBody>
      </p:sp>
      <p:cxnSp>
        <p:nvCxnSpPr>
          <p:cNvPr id="633945" name="AutoShape 89"/>
          <p:cNvCxnSpPr>
            <a:cxnSpLocks noChangeShapeType="1"/>
            <a:stCxn id="633941" idx="0"/>
            <a:endCxn id="633944" idx="2"/>
          </p:cNvCxnSpPr>
          <p:nvPr/>
        </p:nvCxnSpPr>
        <p:spPr bwMode="auto">
          <a:xfrm flipV="1">
            <a:off x="4903788" y="3492500"/>
            <a:ext cx="4762" cy="469900"/>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3946" name="AutoShape 90"/>
          <p:cNvCxnSpPr>
            <a:cxnSpLocks noChangeShapeType="1"/>
            <a:stCxn id="633944" idx="3"/>
            <a:endCxn id="633942" idx="1"/>
          </p:cNvCxnSpPr>
          <p:nvPr/>
        </p:nvCxnSpPr>
        <p:spPr bwMode="auto">
          <a:xfrm>
            <a:off x="5321300" y="3263900"/>
            <a:ext cx="860425" cy="0"/>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3947" name="Text Box 91"/>
          <p:cNvSpPr txBox="1">
            <a:spLocks noChangeArrowheads="1"/>
          </p:cNvSpPr>
          <p:nvPr/>
        </p:nvSpPr>
        <p:spPr bwMode="auto">
          <a:xfrm>
            <a:off x="4568825" y="6162675"/>
            <a:ext cx="6889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Arrest</a:t>
            </a:r>
          </a:p>
        </p:txBody>
      </p:sp>
      <p:sp>
        <p:nvSpPr>
          <p:cNvPr id="633948" name="Text Box 92"/>
          <p:cNvSpPr txBox="1">
            <a:spLocks noChangeArrowheads="1"/>
          </p:cNvSpPr>
          <p:nvPr/>
        </p:nvSpPr>
        <p:spPr bwMode="auto">
          <a:xfrm>
            <a:off x="4343400" y="5105400"/>
            <a:ext cx="1133475"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Screening, </a:t>
            </a:r>
            <a:br>
              <a:rPr lang="en-US" sz="1200" b="1">
                <a:latin typeface="Arial" charset="0"/>
              </a:rPr>
            </a:br>
            <a:r>
              <a:rPr lang="en-US" sz="1200" b="1">
                <a:latin typeface="Arial" charset="0"/>
              </a:rPr>
              <a:t>Assessment </a:t>
            </a:r>
            <a:br>
              <a:rPr lang="en-US" sz="1200" b="1">
                <a:latin typeface="Arial" charset="0"/>
              </a:rPr>
            </a:br>
            <a:r>
              <a:rPr lang="en-US" sz="1200" b="1">
                <a:latin typeface="Arial" charset="0"/>
              </a:rPr>
              <a:t>&amp; Referral</a:t>
            </a:r>
          </a:p>
        </p:txBody>
      </p:sp>
      <p:cxnSp>
        <p:nvCxnSpPr>
          <p:cNvPr id="633949" name="AutoShape 93"/>
          <p:cNvCxnSpPr>
            <a:cxnSpLocks noChangeShapeType="1"/>
            <a:stCxn id="633947" idx="0"/>
            <a:endCxn id="633948" idx="2"/>
          </p:cNvCxnSpPr>
          <p:nvPr/>
        </p:nvCxnSpPr>
        <p:spPr bwMode="auto">
          <a:xfrm flipH="1" flipV="1">
            <a:off x="4910138" y="5745163"/>
            <a:ext cx="3175" cy="417512"/>
          </a:xfrm>
          <a:prstGeom prst="straightConnector1">
            <a:avLst/>
          </a:prstGeom>
          <a:noFill/>
          <a:ln w="762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3950" name="Text Box 94"/>
          <p:cNvSpPr txBox="1">
            <a:spLocks noChangeArrowheads="1"/>
          </p:cNvSpPr>
          <p:nvPr/>
        </p:nvSpPr>
        <p:spPr bwMode="auto">
          <a:xfrm>
            <a:off x="6194425" y="5562600"/>
            <a:ext cx="1165225"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Drug Testing </a:t>
            </a:r>
            <a:br>
              <a:rPr lang="en-US" sz="1200" b="1">
                <a:latin typeface="Arial" charset="0"/>
              </a:rPr>
            </a:br>
            <a:r>
              <a:rPr lang="en-US" sz="1200" b="1">
                <a:latin typeface="Arial" charset="0"/>
              </a:rPr>
              <a:t>&amp; Other Assessments</a:t>
            </a:r>
          </a:p>
        </p:txBody>
      </p:sp>
      <p:cxnSp>
        <p:nvCxnSpPr>
          <p:cNvPr id="633951" name="AutoShape 95"/>
          <p:cNvCxnSpPr>
            <a:cxnSpLocks noChangeShapeType="1"/>
            <a:stCxn id="633956" idx="1"/>
            <a:endCxn id="633950" idx="3"/>
          </p:cNvCxnSpPr>
          <p:nvPr/>
        </p:nvCxnSpPr>
        <p:spPr bwMode="auto">
          <a:xfrm rot="10800000" flipV="1">
            <a:off x="7359650" y="5881688"/>
            <a:ext cx="1311275" cy="1587"/>
          </a:xfrm>
          <a:prstGeom prst="bentConnector3">
            <a:avLst>
              <a:gd name="adj1" fmla="val 50000"/>
            </a:avLst>
          </a:prstGeom>
          <a:noFill/>
          <a:ln w="38100">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3952" name="Text Box 96"/>
          <p:cNvSpPr txBox="1">
            <a:spLocks noChangeArrowheads="1"/>
          </p:cNvSpPr>
          <p:nvPr/>
        </p:nvSpPr>
        <p:spPr bwMode="auto">
          <a:xfrm>
            <a:off x="6124575" y="4311650"/>
            <a:ext cx="1304925"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p>
            <a:pPr algn="ctr">
              <a:spcBef>
                <a:spcPct val="50000"/>
              </a:spcBef>
            </a:pPr>
            <a:r>
              <a:rPr lang="en-US" sz="1200" b="1">
                <a:latin typeface="Arial" charset="0"/>
              </a:rPr>
              <a:t>Drug Court Team Meeting, </a:t>
            </a:r>
            <a:br>
              <a:rPr lang="en-US" sz="1200" b="1">
                <a:latin typeface="Arial" charset="0"/>
              </a:rPr>
            </a:br>
            <a:r>
              <a:rPr lang="en-US" sz="1200" b="1">
                <a:latin typeface="Arial" charset="0"/>
              </a:rPr>
              <a:t>Case Review</a:t>
            </a:r>
          </a:p>
        </p:txBody>
      </p:sp>
      <p:cxnSp>
        <p:nvCxnSpPr>
          <p:cNvPr id="633953" name="AutoShape 97"/>
          <p:cNvCxnSpPr>
            <a:cxnSpLocks noChangeShapeType="1"/>
            <a:stCxn id="633950" idx="0"/>
            <a:endCxn id="633952" idx="2"/>
          </p:cNvCxnSpPr>
          <p:nvPr/>
        </p:nvCxnSpPr>
        <p:spPr bwMode="auto">
          <a:xfrm flipV="1">
            <a:off x="6777038" y="4951413"/>
            <a:ext cx="0" cy="611187"/>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3954" name="AutoShape 98"/>
          <p:cNvCxnSpPr>
            <a:cxnSpLocks noChangeShapeType="1"/>
            <a:stCxn id="633952" idx="0"/>
            <a:endCxn id="633942" idx="2"/>
          </p:cNvCxnSpPr>
          <p:nvPr/>
        </p:nvCxnSpPr>
        <p:spPr bwMode="auto">
          <a:xfrm flipH="1" flipV="1">
            <a:off x="6773863" y="3511550"/>
            <a:ext cx="3175" cy="800100"/>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3955" name="AutoShape 99"/>
          <p:cNvCxnSpPr>
            <a:cxnSpLocks noChangeShapeType="1"/>
            <a:stCxn id="633942" idx="3"/>
            <a:endCxn id="633959" idx="1"/>
          </p:cNvCxnSpPr>
          <p:nvPr/>
        </p:nvCxnSpPr>
        <p:spPr bwMode="auto">
          <a:xfrm>
            <a:off x="7366000" y="3263900"/>
            <a:ext cx="1358900" cy="0"/>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3956" name="Text Box 100"/>
          <p:cNvSpPr txBox="1">
            <a:spLocks noChangeArrowheads="1"/>
          </p:cNvSpPr>
          <p:nvPr/>
        </p:nvSpPr>
        <p:spPr bwMode="auto">
          <a:xfrm>
            <a:off x="8670925" y="5567363"/>
            <a:ext cx="1101725"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sz="1200" b="1">
                <a:latin typeface="Arial" charset="0"/>
              </a:rPr>
              <a:t>Treatment </a:t>
            </a:r>
            <a:br>
              <a:rPr lang="en-US" sz="1200" b="1">
                <a:latin typeface="Arial" charset="0"/>
              </a:rPr>
            </a:br>
            <a:r>
              <a:rPr lang="en-US" sz="1200" b="1">
                <a:latin typeface="Arial" charset="0"/>
              </a:rPr>
              <a:t>&amp; Collateral Services</a:t>
            </a:r>
          </a:p>
        </p:txBody>
      </p:sp>
      <p:cxnSp>
        <p:nvCxnSpPr>
          <p:cNvPr id="633957" name="AutoShape 101"/>
          <p:cNvCxnSpPr>
            <a:cxnSpLocks noChangeShapeType="1"/>
            <a:stCxn id="633958" idx="2"/>
            <a:endCxn id="633956" idx="0"/>
          </p:cNvCxnSpPr>
          <p:nvPr/>
        </p:nvCxnSpPr>
        <p:spPr bwMode="auto">
          <a:xfrm>
            <a:off x="9220200" y="4876800"/>
            <a:ext cx="1588" cy="690563"/>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3958" name="Text Box 102"/>
          <p:cNvSpPr txBox="1">
            <a:spLocks noChangeArrowheads="1"/>
          </p:cNvSpPr>
          <p:nvPr/>
        </p:nvSpPr>
        <p:spPr bwMode="auto">
          <a:xfrm>
            <a:off x="8610600" y="4419600"/>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200" b="1">
                <a:latin typeface="Arial" charset="0"/>
              </a:rPr>
              <a:t>Case Management</a:t>
            </a:r>
          </a:p>
        </p:txBody>
      </p:sp>
      <p:sp>
        <p:nvSpPr>
          <p:cNvPr id="633959" name="Text Box 103"/>
          <p:cNvSpPr txBox="1">
            <a:spLocks noChangeArrowheads="1"/>
          </p:cNvSpPr>
          <p:nvPr/>
        </p:nvSpPr>
        <p:spPr bwMode="auto">
          <a:xfrm>
            <a:off x="8724900" y="2936875"/>
            <a:ext cx="987425"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sz="1200" b="1">
                <a:latin typeface="Arial" charset="0"/>
              </a:rPr>
              <a:t>Sanctions,</a:t>
            </a:r>
          </a:p>
          <a:p>
            <a:pPr algn="ctr"/>
            <a:r>
              <a:rPr lang="en-US" sz="1200" b="1">
                <a:latin typeface="Arial" charset="0"/>
              </a:rPr>
              <a:t>Incentives, &amp; Rewards </a:t>
            </a:r>
          </a:p>
        </p:txBody>
      </p:sp>
      <p:cxnSp>
        <p:nvCxnSpPr>
          <p:cNvPr id="633960" name="AutoShape 104"/>
          <p:cNvCxnSpPr>
            <a:cxnSpLocks noChangeShapeType="1"/>
            <a:stCxn id="633959" idx="2"/>
            <a:endCxn id="633958" idx="0"/>
          </p:cNvCxnSpPr>
          <p:nvPr/>
        </p:nvCxnSpPr>
        <p:spPr bwMode="auto">
          <a:xfrm>
            <a:off x="9218613" y="3589338"/>
            <a:ext cx="1587" cy="830262"/>
          </a:xfrm>
          <a:prstGeom prst="straightConnector1">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33889"/>
                                        </p:tgtEl>
                                        <p:attrNameLst>
                                          <p:attrName>style.visibility</p:attrName>
                                        </p:attrNameLst>
                                      </p:cBhvr>
                                      <p:to>
                                        <p:strVal val="visible"/>
                                      </p:to>
                                    </p:set>
                                    <p:animEffect transition="in" filter="wipe(up)">
                                      <p:cBhvr>
                                        <p:cTn id="7" dur="500"/>
                                        <p:tgtEl>
                                          <p:spTgt spid="633889"/>
                                        </p:tgtEl>
                                      </p:cBhvr>
                                    </p:animEffect>
                                  </p:childTnLst>
                                </p:cTn>
                              </p:par>
                            </p:childTnLst>
                          </p:cTn>
                        </p:par>
                        <p:par>
                          <p:cTn id="8" fill="hold" nodeType="afterGroup">
                            <p:stCondLst>
                              <p:cond delay="500"/>
                            </p:stCondLst>
                            <p:childTnLst>
                              <p:par>
                                <p:cTn id="9" presetID="19" presetClass="entr" presetSubtype="10" fill="hold" nodeType="afterEffect">
                                  <p:stCondLst>
                                    <p:cond delay="4000"/>
                                  </p:stCondLst>
                                  <p:childTnLst>
                                    <p:set>
                                      <p:cBhvr>
                                        <p:cTn id="10" dur="1" fill="hold">
                                          <p:stCondLst>
                                            <p:cond delay="0"/>
                                          </p:stCondLst>
                                        </p:cTn>
                                        <p:tgtEl>
                                          <p:spTgt spid="633896"/>
                                        </p:tgtEl>
                                        <p:attrNameLst>
                                          <p:attrName>style.visibility</p:attrName>
                                        </p:attrNameLst>
                                      </p:cBhvr>
                                      <p:to>
                                        <p:strVal val="visible"/>
                                      </p:to>
                                    </p:set>
                                    <p:anim calcmode="lin" valueType="num">
                                      <p:cBhvr>
                                        <p:cTn id="11" dur="2000" fill="hold"/>
                                        <p:tgtEl>
                                          <p:spTgt spid="633896"/>
                                        </p:tgtEl>
                                        <p:attrNameLst>
                                          <p:attrName>ppt_w</p:attrName>
                                        </p:attrNameLst>
                                      </p:cBhvr>
                                      <p:tavLst>
                                        <p:tav tm="0" fmla="#ppt_w*sin(2.5*pi*$)">
                                          <p:val>
                                            <p:fltVal val="0"/>
                                          </p:val>
                                        </p:tav>
                                        <p:tav tm="100000">
                                          <p:val>
                                            <p:fltVal val="1"/>
                                          </p:val>
                                        </p:tav>
                                      </p:tavLst>
                                    </p:anim>
                                    <p:anim calcmode="lin" valueType="num">
                                      <p:cBhvr>
                                        <p:cTn id="12" dur="2000" fill="hold"/>
                                        <p:tgtEl>
                                          <p:spTgt spid="633896"/>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6500"/>
                            </p:stCondLst>
                            <p:childTnLst>
                              <p:par>
                                <p:cTn id="14" presetID="22" presetClass="entr" presetSubtype="4" fill="hold" nodeType="afterEffect">
                                  <p:stCondLst>
                                    <p:cond delay="5000"/>
                                  </p:stCondLst>
                                  <p:childTnLst>
                                    <p:set>
                                      <p:cBhvr>
                                        <p:cTn id="15" dur="1" fill="hold">
                                          <p:stCondLst>
                                            <p:cond delay="0"/>
                                          </p:stCondLst>
                                        </p:cTn>
                                        <p:tgtEl>
                                          <p:spTgt spid="633859"/>
                                        </p:tgtEl>
                                        <p:attrNameLst>
                                          <p:attrName>style.visibility</p:attrName>
                                        </p:attrNameLst>
                                      </p:cBhvr>
                                      <p:to>
                                        <p:strVal val="visible"/>
                                      </p:to>
                                    </p:set>
                                    <p:animEffect transition="in" filter="wipe(down)">
                                      <p:cBhvr>
                                        <p:cTn id="16" dur="3000"/>
                                        <p:tgtEl>
                                          <p:spTgt spid="633859"/>
                                        </p:tgtEl>
                                      </p:cBhvr>
                                    </p:animEffect>
                                  </p:childTnLst>
                                </p:cTn>
                              </p:par>
                            </p:childTnLst>
                          </p:cTn>
                        </p:par>
                        <p:par>
                          <p:cTn id="17" fill="hold" nodeType="afterGroup">
                            <p:stCondLst>
                              <p:cond delay="14500"/>
                            </p:stCondLst>
                            <p:childTnLst>
                              <p:par>
                                <p:cTn id="18" presetID="22" presetClass="entr" presetSubtype="8" fill="hold" nodeType="afterEffect">
                                  <p:stCondLst>
                                    <p:cond delay="0"/>
                                  </p:stCondLst>
                                  <p:childTnLst>
                                    <p:set>
                                      <p:cBhvr>
                                        <p:cTn id="19" dur="1" fill="hold">
                                          <p:stCondLst>
                                            <p:cond delay="0"/>
                                          </p:stCondLst>
                                        </p:cTn>
                                        <p:tgtEl>
                                          <p:spTgt spid="633886"/>
                                        </p:tgtEl>
                                        <p:attrNameLst>
                                          <p:attrName>style.visibility</p:attrName>
                                        </p:attrNameLst>
                                      </p:cBhvr>
                                      <p:to>
                                        <p:strVal val="visible"/>
                                      </p:to>
                                    </p:set>
                                    <p:animEffect transition="in" filter="wipe(left)">
                                      <p:cBhvr>
                                        <p:cTn id="20" dur="500"/>
                                        <p:tgtEl>
                                          <p:spTgt spid="633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89"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82" name="Rectangle 2"/>
          <p:cNvSpPr>
            <a:spLocks noGrp="1" noChangeArrowheads="1"/>
          </p:cNvSpPr>
          <p:nvPr>
            <p:ph type="title"/>
          </p:nvPr>
        </p:nvSpPr>
        <p:spPr/>
        <p:txBody>
          <a:bodyPr/>
          <a:lstStyle/>
          <a:p>
            <a:r>
              <a:rPr lang="en-US" sz="4000"/>
              <a:t>Conceptual Frameworks</a:t>
            </a:r>
          </a:p>
        </p:txBody>
      </p:sp>
      <p:sp>
        <p:nvSpPr>
          <p:cNvPr id="583683" name="Rectangle 3"/>
          <p:cNvSpPr>
            <a:spLocks noGrp="1" noChangeArrowheads="1"/>
          </p:cNvSpPr>
          <p:nvPr>
            <p:ph type="body" idx="1"/>
          </p:nvPr>
        </p:nvSpPr>
        <p:spPr>
          <a:xfrm>
            <a:off x="1628775" y="2838450"/>
            <a:ext cx="5076825" cy="3657600"/>
          </a:xfrm>
        </p:spPr>
        <p:txBody>
          <a:bodyPr lIns="0" tIns="0" rIns="0" bIns="0"/>
          <a:lstStyle/>
          <a:p>
            <a:pPr>
              <a:spcAft>
                <a:spcPct val="75000"/>
              </a:spcAft>
              <a:buClr>
                <a:srgbClr val="996633"/>
              </a:buClr>
              <a:buSzPct val="150000"/>
            </a:pPr>
            <a:r>
              <a:rPr lang="en-US" sz="1600">
                <a:solidFill>
                  <a:srgbClr val="996633"/>
                </a:solidFill>
                <a:latin typeface="Microsoft Sans Serif" pitchFamily="34" charset="0"/>
              </a:rPr>
              <a:t>One reason is that researchers have not yet developed an effective framework for evaluating juvenile drug courts</a:t>
            </a:r>
          </a:p>
          <a:p>
            <a:pPr>
              <a:spcAft>
                <a:spcPct val="75000"/>
              </a:spcAft>
              <a:buClr>
                <a:srgbClr val="996633"/>
              </a:buClr>
              <a:buSzPct val="150000"/>
            </a:pPr>
            <a:r>
              <a:rPr lang="en-US" sz="1600">
                <a:solidFill>
                  <a:srgbClr val="996633"/>
                </a:solidFill>
                <a:latin typeface="Microsoft Sans Serif" pitchFamily="34" charset="0"/>
              </a:rPr>
              <a:t>As a result, evaluations of juvenile drug courts (although few in number) have been highly variable and not well focused</a:t>
            </a:r>
          </a:p>
          <a:p>
            <a:pPr>
              <a:spcAft>
                <a:spcPct val="75000"/>
              </a:spcAft>
              <a:buClr>
                <a:srgbClr val="996633"/>
              </a:buClr>
              <a:buSzPct val="150000"/>
            </a:pPr>
            <a:r>
              <a:rPr lang="en-US" sz="1600">
                <a:solidFill>
                  <a:srgbClr val="996633"/>
                </a:solidFill>
                <a:latin typeface="Microsoft Sans Serif" pitchFamily="34" charset="0"/>
              </a:rPr>
              <a:t>To identify and test hypotheses about program effects, drug court evaluations should be guided by theoretically-informed conceptual frameworks</a:t>
            </a:r>
          </a:p>
          <a:p>
            <a:pPr>
              <a:spcAft>
                <a:spcPct val="75000"/>
              </a:spcAft>
              <a:buClr>
                <a:srgbClr val="996633"/>
              </a:buClr>
              <a:buSzPct val="150000"/>
            </a:pPr>
            <a:r>
              <a:rPr lang="en-US" sz="1600">
                <a:solidFill>
                  <a:srgbClr val="996633"/>
                </a:solidFill>
                <a:latin typeface="Microsoft Sans Serif" pitchFamily="34" charset="0"/>
              </a:rPr>
              <a:t>Conceptual frameworks help researchers to isolate elements of program effectiveness and to select the best methods for measuring those elements</a:t>
            </a:r>
          </a:p>
        </p:txBody>
      </p:sp>
      <p:sp>
        <p:nvSpPr>
          <p:cNvPr id="583684" name="Text Box 4"/>
          <p:cNvSpPr txBox="1">
            <a:spLocks noChangeArrowheads="1"/>
          </p:cNvSpPr>
          <p:nvPr/>
        </p:nvSpPr>
        <p:spPr bwMode="auto">
          <a:xfrm>
            <a:off x="1295400" y="1847850"/>
            <a:ext cx="5791200" cy="82550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spAutoFit/>
          </a:bodyPr>
          <a:lstStyle/>
          <a:p>
            <a:pPr>
              <a:spcBef>
                <a:spcPct val="50000"/>
              </a:spcBef>
            </a:pPr>
            <a:r>
              <a:rPr lang="en-US">
                <a:latin typeface="Microsoft Sans Serif" pitchFamily="34" charset="0"/>
              </a:rPr>
              <a:t>Researchers are investigating whether this drug court process is effective with juvenile offenders, but so far these studies have not developed clear hypotheses of cause and effect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36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583683"/>
                                        </p:tgtEl>
                                        <p:attrNameLst>
                                          <p:attrName>style.visibility</p:attrName>
                                        </p:attrNameLst>
                                      </p:cBhvr>
                                      <p:to>
                                        <p:strVal val="visible"/>
                                      </p:to>
                                    </p:set>
                                    <p:animEffect transition="in" filter="wipe(up)">
                                      <p:cBhvr>
                                        <p:cTn id="11" dur="500"/>
                                        <p:tgtEl>
                                          <p:spTgt spid="583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autoUpdateAnimBg="0"/>
      <p:bldP spid="58368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p:txBody>
          <a:bodyPr/>
          <a:lstStyle/>
          <a:p>
            <a:r>
              <a:rPr lang="en-US" sz="4000"/>
              <a:t>Conceptual Frameworks</a:t>
            </a:r>
          </a:p>
        </p:txBody>
      </p:sp>
      <p:sp>
        <p:nvSpPr>
          <p:cNvPr id="585747" name="Rectangle 19"/>
          <p:cNvSpPr>
            <a:spLocks noChangeArrowheads="1"/>
          </p:cNvSpPr>
          <p:nvPr/>
        </p:nvSpPr>
        <p:spPr bwMode="auto">
          <a:xfrm>
            <a:off x="342900" y="2578100"/>
            <a:ext cx="5791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382588" indent="-382588" algn="just" defTabSz="1019175">
              <a:spcAft>
                <a:spcPct val="100000"/>
              </a:spcAft>
              <a:buClr>
                <a:schemeClr val="tx1"/>
              </a:buClr>
            </a:pPr>
            <a:r>
              <a:rPr lang="en-US" sz="2000">
                <a:latin typeface="Arial" charset="0"/>
              </a:rPr>
              <a:t>Consider this simple example:</a:t>
            </a:r>
          </a:p>
        </p:txBody>
      </p:sp>
      <p:grpSp>
        <p:nvGrpSpPr>
          <p:cNvPr id="585840" name="Group 112"/>
          <p:cNvGrpSpPr>
            <a:grpSpLocks/>
          </p:cNvGrpSpPr>
          <p:nvPr/>
        </p:nvGrpSpPr>
        <p:grpSpPr bwMode="auto">
          <a:xfrm>
            <a:off x="152400" y="3194050"/>
            <a:ext cx="9525000" cy="703263"/>
            <a:chOff x="96" y="1492"/>
            <a:chExt cx="6000" cy="443"/>
          </a:xfrm>
        </p:grpSpPr>
        <p:cxnSp>
          <p:nvCxnSpPr>
            <p:cNvPr id="585737" name="AutoShape 9"/>
            <p:cNvCxnSpPr>
              <a:cxnSpLocks noChangeShapeType="1"/>
              <a:stCxn id="585740" idx="3"/>
              <a:endCxn id="585734" idx="1"/>
            </p:cNvCxnSpPr>
            <p:nvPr/>
          </p:nvCxnSpPr>
          <p:spPr bwMode="auto">
            <a:xfrm>
              <a:off x="3456" y="1715"/>
              <a:ext cx="288" cy="0"/>
            </a:xfrm>
            <a:prstGeom prst="straightConnector1">
              <a:avLst/>
            </a:prstGeom>
            <a:noFill/>
            <a:ln w="3810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5731" name="Text Box 3"/>
            <p:cNvSpPr txBox="1">
              <a:spLocks noChangeArrowheads="1"/>
            </p:cNvSpPr>
            <p:nvPr/>
          </p:nvSpPr>
          <p:spPr bwMode="auto">
            <a:xfrm>
              <a:off x="96" y="1545"/>
              <a:ext cx="772" cy="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spcBef>
                  <a:spcPct val="50000"/>
                </a:spcBef>
              </a:pPr>
              <a:r>
                <a:rPr lang="en-US" sz="1400" b="1">
                  <a:latin typeface="Arial" charset="0"/>
                </a:rPr>
                <a:t>Background Factors</a:t>
              </a:r>
              <a:endParaRPr lang="en-US" sz="1400">
                <a:latin typeface="Arial" charset="0"/>
              </a:endParaRPr>
            </a:p>
          </p:txBody>
        </p:sp>
        <p:cxnSp>
          <p:nvCxnSpPr>
            <p:cNvPr id="585735" name="AutoShape 7"/>
            <p:cNvCxnSpPr>
              <a:cxnSpLocks noChangeShapeType="1"/>
              <a:stCxn id="585731" idx="3"/>
              <a:endCxn id="585741" idx="1"/>
            </p:cNvCxnSpPr>
            <p:nvPr/>
          </p:nvCxnSpPr>
          <p:spPr bwMode="auto">
            <a:xfrm flipV="1">
              <a:off x="868" y="1712"/>
              <a:ext cx="276" cy="1"/>
            </a:xfrm>
            <a:prstGeom prst="bentConnector3">
              <a:avLst>
                <a:gd name="adj1" fmla="val 50000"/>
              </a:avLst>
            </a:prstGeom>
            <a:noFill/>
            <a:ln w="38100">
              <a:solidFill>
                <a:srgbClr val="3333CC"/>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5741" name="Text Box 13"/>
            <p:cNvSpPr txBox="1">
              <a:spLocks noChangeArrowheads="1"/>
            </p:cNvSpPr>
            <p:nvPr/>
          </p:nvSpPr>
          <p:spPr bwMode="auto">
            <a:xfrm>
              <a:off x="1144" y="1568"/>
              <a:ext cx="1008" cy="288"/>
            </a:xfrm>
            <a:prstGeom prst="rect">
              <a:avLst/>
            </a:prstGeom>
            <a:solidFill>
              <a:srgbClr val="003366"/>
            </a:solidFill>
            <a:ln>
              <a:noFill/>
            </a:ln>
            <a:effectLst/>
            <a:extLs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0" bIns="0" anchor="ctr"/>
            <a:lstStyle/>
            <a:p>
              <a:pPr>
                <a:lnSpc>
                  <a:spcPct val="85000"/>
                </a:lnSpc>
                <a:spcBef>
                  <a:spcPct val="25000"/>
                </a:spcBef>
                <a:spcAft>
                  <a:spcPct val="20000"/>
                </a:spcAft>
              </a:pPr>
              <a:r>
                <a:rPr lang="en-US" b="1">
                  <a:solidFill>
                    <a:schemeClr val="bg1"/>
                  </a:solidFill>
                  <a:latin typeface="Arial" charset="0"/>
                </a:rPr>
                <a:t>Inputs</a:t>
              </a:r>
            </a:p>
          </p:txBody>
        </p:sp>
        <p:cxnSp>
          <p:nvCxnSpPr>
            <p:cNvPr id="585739" name="AutoShape 11"/>
            <p:cNvCxnSpPr>
              <a:cxnSpLocks noChangeShapeType="1"/>
              <a:stCxn id="585734" idx="3"/>
              <a:endCxn id="585745" idx="2"/>
            </p:cNvCxnSpPr>
            <p:nvPr/>
          </p:nvCxnSpPr>
          <p:spPr bwMode="auto">
            <a:xfrm flipV="1">
              <a:off x="4752" y="1714"/>
              <a:ext cx="240" cy="1"/>
            </a:xfrm>
            <a:prstGeom prst="bentConnector3">
              <a:avLst>
                <a:gd name="adj1" fmla="val 50000"/>
              </a:avLst>
            </a:prstGeom>
            <a:noFill/>
            <a:ln w="38100">
              <a:solidFill>
                <a:srgbClr val="3333CC"/>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5745" name="Oval 17"/>
            <p:cNvSpPr>
              <a:spLocks noChangeArrowheads="1"/>
            </p:cNvSpPr>
            <p:nvPr/>
          </p:nvSpPr>
          <p:spPr bwMode="auto">
            <a:xfrm>
              <a:off x="4992" y="1492"/>
              <a:ext cx="1104" cy="443"/>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nchor="ctr"/>
            <a:lstStyle/>
            <a:p>
              <a:pPr algn="ctr">
                <a:lnSpc>
                  <a:spcPct val="85000"/>
                </a:lnSpc>
              </a:pPr>
              <a:r>
                <a:rPr lang="en-US" b="1">
                  <a:latin typeface="Arial" charset="0"/>
                </a:rPr>
                <a:t>End Outcomes</a:t>
              </a:r>
            </a:p>
          </p:txBody>
        </p:sp>
        <p:sp>
          <p:nvSpPr>
            <p:cNvPr id="585740" name="Text Box 12"/>
            <p:cNvSpPr txBox="1">
              <a:spLocks noChangeArrowheads="1"/>
            </p:cNvSpPr>
            <p:nvPr/>
          </p:nvSpPr>
          <p:spPr bwMode="auto">
            <a:xfrm>
              <a:off x="2448" y="1571"/>
              <a:ext cx="1008" cy="288"/>
            </a:xfrm>
            <a:prstGeom prst="rect">
              <a:avLst/>
            </a:prstGeom>
            <a:solidFill>
              <a:srgbClr val="666699"/>
            </a:solidFill>
            <a:ln w="12700">
              <a:solidFill>
                <a:srgbClr val="66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45720" anchor="ctr"/>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85000"/>
                </a:lnSpc>
                <a:spcBef>
                  <a:spcPct val="25000"/>
                </a:spcBef>
                <a:spcAft>
                  <a:spcPct val="20000"/>
                </a:spcAft>
              </a:pPr>
              <a:r>
                <a:rPr lang="en-US" sz="1600" b="1">
                  <a:solidFill>
                    <a:schemeClr val="bg1"/>
                  </a:solidFill>
                  <a:latin typeface="Arial" charset="0"/>
                </a:rPr>
                <a:t>Outputs</a:t>
              </a:r>
              <a:endParaRPr lang="en-US" sz="1600">
                <a:solidFill>
                  <a:schemeClr val="bg1"/>
                </a:solidFill>
                <a:latin typeface="Arial" charset="0"/>
              </a:endParaRPr>
            </a:p>
          </p:txBody>
        </p:sp>
        <p:cxnSp>
          <p:nvCxnSpPr>
            <p:cNvPr id="585742" name="AutoShape 14"/>
            <p:cNvCxnSpPr>
              <a:cxnSpLocks noChangeShapeType="1"/>
              <a:stCxn id="585741" idx="3"/>
              <a:endCxn id="585740" idx="1"/>
            </p:cNvCxnSpPr>
            <p:nvPr/>
          </p:nvCxnSpPr>
          <p:spPr bwMode="auto">
            <a:xfrm>
              <a:off x="2152" y="1712"/>
              <a:ext cx="296" cy="3"/>
            </a:xfrm>
            <a:prstGeom prst="straightConnector1">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5734" name="Text Box 6"/>
            <p:cNvSpPr txBox="1">
              <a:spLocks noChangeArrowheads="1"/>
            </p:cNvSpPr>
            <p:nvPr/>
          </p:nvSpPr>
          <p:spPr bwMode="auto">
            <a:xfrm>
              <a:off x="3744" y="1513"/>
              <a:ext cx="1008" cy="403"/>
            </a:xfrm>
            <a:prstGeom prst="rect">
              <a:avLst/>
            </a:prstGeom>
            <a:solidFill>
              <a:srgbClr val="0000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45720" anchor="ctr"/>
            <a:lstStyle>
              <a:lvl1pPr>
                <a:defRPr sz="2400">
                  <a:solidFill>
                    <a:schemeClr val="tx1"/>
                  </a:solidFill>
                  <a:latin typeface="Times New Roman" charset="0"/>
                </a:defRPr>
              </a:lvl1pPr>
              <a:lvl2pPr marL="171450" indent="-57150">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85000"/>
                </a:lnSpc>
                <a:spcBef>
                  <a:spcPct val="25000"/>
                </a:spcBef>
                <a:spcAft>
                  <a:spcPct val="20000"/>
                </a:spcAft>
              </a:pPr>
              <a:r>
                <a:rPr lang="en-US" sz="1600" b="1">
                  <a:solidFill>
                    <a:schemeClr val="bg1"/>
                  </a:solidFill>
                  <a:latin typeface="Arial" charset="0"/>
                </a:rPr>
                <a:t>Intermediate Outcomes</a:t>
              </a:r>
            </a:p>
          </p:txBody>
        </p:sp>
      </p:grpSp>
      <p:sp>
        <p:nvSpPr>
          <p:cNvPr id="585791" name="Text Box 63"/>
          <p:cNvSpPr txBox="1">
            <a:spLocks noChangeArrowheads="1"/>
          </p:cNvSpPr>
          <p:nvPr/>
        </p:nvSpPr>
        <p:spPr bwMode="auto">
          <a:xfrm>
            <a:off x="76200" y="6811963"/>
            <a:ext cx="6400800" cy="27463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nchor="ctr"/>
          <a:lstStyle/>
          <a:p>
            <a:pPr>
              <a:spcBef>
                <a:spcPct val="50000"/>
              </a:spcBef>
            </a:pPr>
            <a:r>
              <a:rPr lang="en-US" sz="1200">
                <a:solidFill>
                  <a:srgbClr val="0000FF"/>
                </a:solidFill>
                <a:latin typeface="Arial" charset="0"/>
              </a:rPr>
              <a:t>* The terms input, outputs, intermediate and end outcomes are adapted from Hatry (1999).</a:t>
            </a:r>
          </a:p>
        </p:txBody>
      </p:sp>
      <p:grpSp>
        <p:nvGrpSpPr>
          <p:cNvPr id="585815" name="Group 87"/>
          <p:cNvGrpSpPr>
            <a:grpSpLocks/>
          </p:cNvGrpSpPr>
          <p:nvPr/>
        </p:nvGrpSpPr>
        <p:grpSpPr bwMode="auto">
          <a:xfrm>
            <a:off x="1524000" y="3111500"/>
            <a:ext cx="2133600" cy="3124200"/>
            <a:chOff x="960" y="1440"/>
            <a:chExt cx="1344" cy="1968"/>
          </a:xfrm>
        </p:grpSpPr>
        <p:grpSp>
          <p:nvGrpSpPr>
            <p:cNvPr id="585809" name="Group 81"/>
            <p:cNvGrpSpPr>
              <a:grpSpLocks/>
            </p:cNvGrpSpPr>
            <p:nvPr/>
          </p:nvGrpSpPr>
          <p:grpSpPr bwMode="auto">
            <a:xfrm>
              <a:off x="960" y="1440"/>
              <a:ext cx="1344" cy="1526"/>
              <a:chOff x="960" y="1440"/>
              <a:chExt cx="1344" cy="1526"/>
            </a:xfrm>
          </p:grpSpPr>
          <p:sp>
            <p:nvSpPr>
              <p:cNvPr id="585807" name="Rectangle 79"/>
              <p:cNvSpPr>
                <a:spLocks noChangeArrowheads="1"/>
              </p:cNvSpPr>
              <p:nvPr/>
            </p:nvSpPr>
            <p:spPr bwMode="auto">
              <a:xfrm>
                <a:off x="960" y="1440"/>
                <a:ext cx="1344" cy="1296"/>
              </a:xfrm>
              <a:prstGeom prst="rect">
                <a:avLst/>
              </a:prstGeom>
              <a:noFill/>
              <a:ln w="19050">
                <a:solidFill>
                  <a:srgbClr val="996633"/>
                </a:solidFill>
                <a:miter lim="800000"/>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85808" name="Line 80"/>
              <p:cNvSpPr>
                <a:spLocks noChangeShapeType="1"/>
              </p:cNvSpPr>
              <p:nvPr/>
            </p:nvSpPr>
            <p:spPr bwMode="auto">
              <a:xfrm>
                <a:off x="1632" y="2736"/>
                <a:ext cx="0" cy="230"/>
              </a:xfrm>
              <a:prstGeom prst="line">
                <a:avLst/>
              </a:prstGeom>
              <a:noFill/>
              <a:ln w="19050">
                <a:solidFill>
                  <a:srgbClr val="996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endParaRPr lang="en-US"/>
              </a:p>
            </p:txBody>
          </p:sp>
        </p:grpSp>
        <p:sp>
          <p:nvSpPr>
            <p:cNvPr id="585813" name="Text Box 85"/>
            <p:cNvSpPr txBox="1">
              <a:spLocks noChangeArrowheads="1"/>
            </p:cNvSpPr>
            <p:nvPr/>
          </p:nvSpPr>
          <p:spPr bwMode="auto">
            <a:xfrm>
              <a:off x="1056" y="3024"/>
              <a:ext cx="1248" cy="384"/>
            </a:xfrm>
            <a:prstGeom prst="rect">
              <a:avLst/>
            </a:prstGeom>
            <a:solidFill>
              <a:srgbClr val="FFFF99"/>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137160" rIns="137160" bIns="137160" anchor="ctr"/>
            <a:lstStyle/>
            <a:p>
              <a:pPr>
                <a:lnSpc>
                  <a:spcPct val="85000"/>
                </a:lnSpc>
              </a:pPr>
              <a:r>
                <a:rPr lang="en-US" sz="1400">
                  <a:latin typeface="Microsoft Sans Serif" pitchFamily="34" charset="0"/>
                </a:rPr>
                <a:t>Program activities, or “inputs” …</a:t>
              </a:r>
            </a:p>
          </p:txBody>
        </p:sp>
      </p:grpSp>
      <p:grpSp>
        <p:nvGrpSpPr>
          <p:cNvPr id="585821" name="Group 93"/>
          <p:cNvGrpSpPr>
            <a:grpSpLocks/>
          </p:cNvGrpSpPr>
          <p:nvPr/>
        </p:nvGrpSpPr>
        <p:grpSpPr bwMode="auto">
          <a:xfrm>
            <a:off x="76200" y="3111500"/>
            <a:ext cx="2667000" cy="3136900"/>
            <a:chOff x="48" y="1440"/>
            <a:chExt cx="1680" cy="1976"/>
          </a:xfrm>
        </p:grpSpPr>
        <p:sp>
          <p:nvSpPr>
            <p:cNvPr id="585814" name="Text Box 86"/>
            <p:cNvSpPr txBox="1">
              <a:spLocks noChangeArrowheads="1"/>
            </p:cNvSpPr>
            <p:nvPr/>
          </p:nvSpPr>
          <p:spPr bwMode="auto">
            <a:xfrm>
              <a:off x="192" y="3032"/>
              <a:ext cx="1536" cy="384"/>
            </a:xfrm>
            <a:prstGeom prst="rect">
              <a:avLst/>
            </a:prstGeom>
            <a:solidFill>
              <a:srgbClr val="FFFF99"/>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137160" rIns="137160" bIns="137160" anchor="ctr"/>
            <a:lstStyle/>
            <a:p>
              <a:pPr>
                <a:lnSpc>
                  <a:spcPct val="85000"/>
                </a:lnSpc>
              </a:pPr>
              <a:r>
                <a:rPr lang="en-US" sz="1400">
                  <a:latin typeface="Microsoft Sans Serif" pitchFamily="34" charset="0"/>
                </a:rPr>
                <a:t>shaped by certain background factors …</a:t>
              </a:r>
            </a:p>
          </p:txBody>
        </p:sp>
        <p:grpSp>
          <p:nvGrpSpPr>
            <p:cNvPr id="585817" name="Group 89"/>
            <p:cNvGrpSpPr>
              <a:grpSpLocks/>
            </p:cNvGrpSpPr>
            <p:nvPr/>
          </p:nvGrpSpPr>
          <p:grpSpPr bwMode="auto">
            <a:xfrm>
              <a:off x="48" y="1440"/>
              <a:ext cx="1152" cy="1526"/>
              <a:chOff x="960" y="1440"/>
              <a:chExt cx="1344" cy="1526"/>
            </a:xfrm>
          </p:grpSpPr>
          <p:sp>
            <p:nvSpPr>
              <p:cNvPr id="585818" name="Rectangle 90"/>
              <p:cNvSpPr>
                <a:spLocks noChangeArrowheads="1"/>
              </p:cNvSpPr>
              <p:nvPr/>
            </p:nvSpPr>
            <p:spPr bwMode="auto">
              <a:xfrm>
                <a:off x="960" y="1440"/>
                <a:ext cx="1344" cy="1296"/>
              </a:xfrm>
              <a:prstGeom prst="rect">
                <a:avLst/>
              </a:prstGeom>
              <a:noFill/>
              <a:ln w="19050">
                <a:solidFill>
                  <a:srgbClr val="996633"/>
                </a:solidFill>
                <a:miter lim="800000"/>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85819" name="Line 91"/>
              <p:cNvSpPr>
                <a:spLocks noChangeShapeType="1"/>
              </p:cNvSpPr>
              <p:nvPr/>
            </p:nvSpPr>
            <p:spPr bwMode="auto">
              <a:xfrm>
                <a:off x="1632" y="2736"/>
                <a:ext cx="0" cy="230"/>
              </a:xfrm>
              <a:prstGeom prst="line">
                <a:avLst/>
              </a:prstGeom>
              <a:noFill/>
              <a:ln w="19050">
                <a:solidFill>
                  <a:srgbClr val="996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endParaRPr lang="en-US"/>
              </a:p>
            </p:txBody>
          </p:sp>
        </p:grpSp>
      </p:grpSp>
      <p:grpSp>
        <p:nvGrpSpPr>
          <p:cNvPr id="585827" name="Group 99"/>
          <p:cNvGrpSpPr>
            <a:grpSpLocks/>
          </p:cNvGrpSpPr>
          <p:nvPr/>
        </p:nvGrpSpPr>
        <p:grpSpPr bwMode="auto">
          <a:xfrm>
            <a:off x="3048000" y="3111500"/>
            <a:ext cx="3429000" cy="3124200"/>
            <a:chOff x="1920" y="1440"/>
            <a:chExt cx="2160" cy="1968"/>
          </a:xfrm>
        </p:grpSpPr>
        <p:grpSp>
          <p:nvGrpSpPr>
            <p:cNvPr id="585823" name="Group 95"/>
            <p:cNvGrpSpPr>
              <a:grpSpLocks/>
            </p:cNvGrpSpPr>
            <p:nvPr/>
          </p:nvGrpSpPr>
          <p:grpSpPr bwMode="auto">
            <a:xfrm>
              <a:off x="2304" y="1440"/>
              <a:ext cx="1344" cy="1526"/>
              <a:chOff x="960" y="1440"/>
              <a:chExt cx="1344" cy="1526"/>
            </a:xfrm>
          </p:grpSpPr>
          <p:sp>
            <p:nvSpPr>
              <p:cNvPr id="585824" name="Rectangle 96"/>
              <p:cNvSpPr>
                <a:spLocks noChangeArrowheads="1"/>
              </p:cNvSpPr>
              <p:nvPr/>
            </p:nvSpPr>
            <p:spPr bwMode="auto">
              <a:xfrm>
                <a:off x="960" y="1440"/>
                <a:ext cx="1344" cy="1296"/>
              </a:xfrm>
              <a:prstGeom prst="rect">
                <a:avLst/>
              </a:prstGeom>
              <a:noFill/>
              <a:ln w="19050">
                <a:solidFill>
                  <a:srgbClr val="996633"/>
                </a:solidFill>
                <a:miter lim="800000"/>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85825" name="Line 97"/>
              <p:cNvSpPr>
                <a:spLocks noChangeShapeType="1"/>
              </p:cNvSpPr>
              <p:nvPr/>
            </p:nvSpPr>
            <p:spPr bwMode="auto">
              <a:xfrm>
                <a:off x="1632" y="2736"/>
                <a:ext cx="0" cy="230"/>
              </a:xfrm>
              <a:prstGeom prst="line">
                <a:avLst/>
              </a:prstGeom>
              <a:noFill/>
              <a:ln w="19050">
                <a:solidFill>
                  <a:srgbClr val="996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endParaRPr lang="en-US"/>
              </a:p>
            </p:txBody>
          </p:sp>
        </p:grpSp>
        <p:sp>
          <p:nvSpPr>
            <p:cNvPr id="585826" name="Text Box 98"/>
            <p:cNvSpPr txBox="1">
              <a:spLocks noChangeArrowheads="1"/>
            </p:cNvSpPr>
            <p:nvPr/>
          </p:nvSpPr>
          <p:spPr bwMode="auto">
            <a:xfrm>
              <a:off x="1920" y="3024"/>
              <a:ext cx="2160" cy="384"/>
            </a:xfrm>
            <a:prstGeom prst="rect">
              <a:avLst/>
            </a:prstGeom>
            <a:solidFill>
              <a:srgbClr val="FFFF99"/>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137160" rIns="137160" bIns="137160" anchor="ctr"/>
            <a:lstStyle/>
            <a:p>
              <a:pPr>
                <a:lnSpc>
                  <a:spcPct val="85000"/>
                </a:lnSpc>
              </a:pPr>
              <a:r>
                <a:rPr lang="en-US" sz="1400">
                  <a:latin typeface="Microsoft Sans Serif" pitchFamily="34" charset="0"/>
                </a:rPr>
                <a:t>are expected to produce particular program effects, or “outputs” …</a:t>
              </a:r>
            </a:p>
          </p:txBody>
        </p:sp>
      </p:grpSp>
      <p:grpSp>
        <p:nvGrpSpPr>
          <p:cNvPr id="585828" name="Group 100"/>
          <p:cNvGrpSpPr>
            <a:grpSpLocks/>
          </p:cNvGrpSpPr>
          <p:nvPr/>
        </p:nvGrpSpPr>
        <p:grpSpPr bwMode="auto">
          <a:xfrm>
            <a:off x="5003800" y="3111500"/>
            <a:ext cx="3429000" cy="3124200"/>
            <a:chOff x="1920" y="1440"/>
            <a:chExt cx="2160" cy="1968"/>
          </a:xfrm>
        </p:grpSpPr>
        <p:grpSp>
          <p:nvGrpSpPr>
            <p:cNvPr id="585829" name="Group 101"/>
            <p:cNvGrpSpPr>
              <a:grpSpLocks/>
            </p:cNvGrpSpPr>
            <p:nvPr/>
          </p:nvGrpSpPr>
          <p:grpSpPr bwMode="auto">
            <a:xfrm>
              <a:off x="2304" y="1440"/>
              <a:ext cx="1344" cy="1526"/>
              <a:chOff x="960" y="1440"/>
              <a:chExt cx="1344" cy="1526"/>
            </a:xfrm>
          </p:grpSpPr>
          <p:sp>
            <p:nvSpPr>
              <p:cNvPr id="585830" name="Rectangle 102"/>
              <p:cNvSpPr>
                <a:spLocks noChangeArrowheads="1"/>
              </p:cNvSpPr>
              <p:nvPr/>
            </p:nvSpPr>
            <p:spPr bwMode="auto">
              <a:xfrm>
                <a:off x="960" y="1440"/>
                <a:ext cx="1344" cy="1296"/>
              </a:xfrm>
              <a:prstGeom prst="rect">
                <a:avLst/>
              </a:prstGeom>
              <a:noFill/>
              <a:ln w="19050">
                <a:solidFill>
                  <a:srgbClr val="996633"/>
                </a:solidFill>
                <a:miter lim="800000"/>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85831" name="Line 103"/>
              <p:cNvSpPr>
                <a:spLocks noChangeShapeType="1"/>
              </p:cNvSpPr>
              <p:nvPr/>
            </p:nvSpPr>
            <p:spPr bwMode="auto">
              <a:xfrm>
                <a:off x="1632" y="2736"/>
                <a:ext cx="0" cy="230"/>
              </a:xfrm>
              <a:prstGeom prst="line">
                <a:avLst/>
              </a:prstGeom>
              <a:noFill/>
              <a:ln w="19050">
                <a:solidFill>
                  <a:srgbClr val="996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endParaRPr lang="en-US"/>
              </a:p>
            </p:txBody>
          </p:sp>
        </p:grpSp>
        <p:sp>
          <p:nvSpPr>
            <p:cNvPr id="585832" name="Text Box 104"/>
            <p:cNvSpPr txBox="1">
              <a:spLocks noChangeArrowheads="1"/>
            </p:cNvSpPr>
            <p:nvPr/>
          </p:nvSpPr>
          <p:spPr bwMode="auto">
            <a:xfrm>
              <a:off x="1920" y="3024"/>
              <a:ext cx="2160" cy="384"/>
            </a:xfrm>
            <a:prstGeom prst="rect">
              <a:avLst/>
            </a:prstGeom>
            <a:solidFill>
              <a:srgbClr val="FFFF99"/>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137160" rIns="137160" bIns="137160" anchor="ctr"/>
            <a:lstStyle/>
            <a:p>
              <a:pPr>
                <a:lnSpc>
                  <a:spcPct val="85000"/>
                </a:lnSpc>
              </a:pPr>
              <a:r>
                <a:rPr lang="en-US" sz="1400">
                  <a:latin typeface="Microsoft Sans Serif" pitchFamily="34" charset="0"/>
                </a:rPr>
                <a:t>associated with client effects, or “intermediate outcomes” …</a:t>
              </a:r>
            </a:p>
          </p:txBody>
        </p:sp>
      </p:grpSp>
      <p:grpSp>
        <p:nvGrpSpPr>
          <p:cNvPr id="585838" name="Group 110"/>
          <p:cNvGrpSpPr>
            <a:grpSpLocks/>
          </p:cNvGrpSpPr>
          <p:nvPr/>
        </p:nvGrpSpPr>
        <p:grpSpPr bwMode="auto">
          <a:xfrm>
            <a:off x="6858000" y="3111500"/>
            <a:ext cx="2971800" cy="3124200"/>
            <a:chOff x="4320" y="1440"/>
            <a:chExt cx="1872" cy="1968"/>
          </a:xfrm>
        </p:grpSpPr>
        <p:grpSp>
          <p:nvGrpSpPr>
            <p:cNvPr id="585834" name="Group 106"/>
            <p:cNvGrpSpPr>
              <a:grpSpLocks/>
            </p:cNvGrpSpPr>
            <p:nvPr/>
          </p:nvGrpSpPr>
          <p:grpSpPr bwMode="auto">
            <a:xfrm>
              <a:off x="4848" y="1440"/>
              <a:ext cx="1344" cy="1526"/>
              <a:chOff x="960" y="1440"/>
              <a:chExt cx="1344" cy="1526"/>
            </a:xfrm>
          </p:grpSpPr>
          <p:sp>
            <p:nvSpPr>
              <p:cNvPr id="585835" name="Rectangle 107"/>
              <p:cNvSpPr>
                <a:spLocks noChangeArrowheads="1"/>
              </p:cNvSpPr>
              <p:nvPr/>
            </p:nvSpPr>
            <p:spPr bwMode="auto">
              <a:xfrm>
                <a:off x="960" y="1440"/>
                <a:ext cx="1344" cy="1296"/>
              </a:xfrm>
              <a:prstGeom prst="rect">
                <a:avLst/>
              </a:prstGeom>
              <a:noFill/>
              <a:ln w="19050">
                <a:solidFill>
                  <a:srgbClr val="996633"/>
                </a:solidFill>
                <a:miter lim="800000"/>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85836" name="Line 108"/>
              <p:cNvSpPr>
                <a:spLocks noChangeShapeType="1"/>
              </p:cNvSpPr>
              <p:nvPr/>
            </p:nvSpPr>
            <p:spPr bwMode="auto">
              <a:xfrm>
                <a:off x="1632" y="2736"/>
                <a:ext cx="0" cy="230"/>
              </a:xfrm>
              <a:prstGeom prst="line">
                <a:avLst/>
              </a:prstGeom>
              <a:noFill/>
              <a:ln w="19050">
                <a:solidFill>
                  <a:srgbClr val="996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endParaRPr lang="en-US"/>
              </a:p>
            </p:txBody>
          </p:sp>
        </p:grpSp>
        <p:sp>
          <p:nvSpPr>
            <p:cNvPr id="585837" name="Text Box 109"/>
            <p:cNvSpPr txBox="1">
              <a:spLocks noChangeArrowheads="1"/>
            </p:cNvSpPr>
            <p:nvPr/>
          </p:nvSpPr>
          <p:spPr bwMode="auto">
            <a:xfrm>
              <a:off x="4320" y="3024"/>
              <a:ext cx="1872" cy="384"/>
            </a:xfrm>
            <a:prstGeom prst="rect">
              <a:avLst/>
            </a:prstGeom>
            <a:solidFill>
              <a:srgbClr val="FFFF99"/>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137160" rIns="137160" bIns="137160" anchor="ctr"/>
            <a:lstStyle/>
            <a:p>
              <a:pPr>
                <a:lnSpc>
                  <a:spcPct val="85000"/>
                </a:lnSpc>
              </a:pPr>
              <a:r>
                <a:rPr lang="en-US" sz="1400">
                  <a:latin typeface="Microsoft Sans Serif" pitchFamily="34" charset="0"/>
                </a:rPr>
                <a:t>that combine to create the program’s “end outcomes” …</a:t>
              </a:r>
            </a:p>
          </p:txBody>
        </p:sp>
      </p:grpSp>
      <p:sp>
        <p:nvSpPr>
          <p:cNvPr id="585841" name="Rectangle 113"/>
          <p:cNvSpPr>
            <a:spLocks noChangeArrowheads="1"/>
          </p:cNvSpPr>
          <p:nvPr/>
        </p:nvSpPr>
        <p:spPr bwMode="auto">
          <a:xfrm>
            <a:off x="0" y="1524000"/>
            <a:ext cx="9601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382588" indent="-382588" algn="just" defTabSz="1019175">
              <a:spcAft>
                <a:spcPct val="100000"/>
              </a:spcAft>
              <a:buClr>
                <a:schemeClr val="tx1"/>
              </a:buClr>
            </a:pPr>
            <a:r>
              <a:rPr lang="en-US" sz="2000">
                <a:latin typeface="Arial" charset="0"/>
              </a:rPr>
              <a:t>	A conceptual framework is a formal statement of the chain of events generated by an intervention program and how those events combine to create outcomes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858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8574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585840"/>
                                        </p:tgtEl>
                                        <p:attrNameLst>
                                          <p:attrName>style.visibility</p:attrName>
                                        </p:attrNameLst>
                                      </p:cBhvr>
                                      <p:to>
                                        <p:strVal val="visible"/>
                                      </p:to>
                                    </p:set>
                                    <p:animEffect transition="in" filter="wipe(left)">
                                      <p:cBhvr>
                                        <p:cTn id="15" dur="500"/>
                                        <p:tgtEl>
                                          <p:spTgt spid="58584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4" fill="hold" nodeType="clickEffect">
                                  <p:stCondLst>
                                    <p:cond delay="0"/>
                                  </p:stCondLst>
                                  <p:childTnLst>
                                    <p:set>
                                      <p:cBhvr>
                                        <p:cTn id="19" dur="1" fill="hold">
                                          <p:stCondLst>
                                            <p:cond delay="0"/>
                                          </p:stCondLst>
                                        </p:cTn>
                                        <p:tgtEl>
                                          <p:spTgt spid="585815"/>
                                        </p:tgtEl>
                                        <p:attrNameLst>
                                          <p:attrName>style.visibility</p:attrName>
                                        </p:attrNameLst>
                                      </p:cBhvr>
                                      <p:to>
                                        <p:strVal val="visible"/>
                                      </p:to>
                                    </p:set>
                                    <p:animEffect transition="in" filter="wipe(down)">
                                      <p:cBhvr>
                                        <p:cTn id="20" dur="500"/>
                                        <p:tgtEl>
                                          <p:spTgt spid="585815"/>
                                        </p:tgtEl>
                                      </p:cBhvr>
                                    </p:animEffect>
                                  </p:childTnLst>
                                  <p:subTnLst>
                                    <p:set>
                                      <p:cBhvr override="childStyle">
                                        <p:cTn dur="1" fill="hold" display="0" masterRel="nextClick" afterEffect="1"/>
                                        <p:tgtEl>
                                          <p:spTgt spid="585815"/>
                                        </p:tgtEl>
                                        <p:attrNameLst>
                                          <p:attrName>style.visibility</p:attrName>
                                        </p:attrNameLst>
                                      </p:cBhvr>
                                      <p:to>
                                        <p:strVal val="hidden"/>
                                      </p:to>
                                    </p:set>
                                  </p:sub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585821"/>
                                        </p:tgtEl>
                                        <p:attrNameLst>
                                          <p:attrName>style.visibility</p:attrName>
                                        </p:attrNameLst>
                                      </p:cBhvr>
                                      <p:to>
                                        <p:strVal val="visible"/>
                                      </p:to>
                                    </p:set>
                                    <p:animEffect transition="in" filter="wipe(down)">
                                      <p:cBhvr>
                                        <p:cTn id="25" dur="500"/>
                                        <p:tgtEl>
                                          <p:spTgt spid="585821"/>
                                        </p:tgtEl>
                                      </p:cBhvr>
                                    </p:animEffect>
                                  </p:childTnLst>
                                  <p:subTnLst>
                                    <p:set>
                                      <p:cBhvr override="childStyle">
                                        <p:cTn dur="1" fill="hold" display="0" masterRel="nextClick" afterEffect="1"/>
                                        <p:tgtEl>
                                          <p:spTgt spid="585821"/>
                                        </p:tgtEl>
                                        <p:attrNameLst>
                                          <p:attrName>style.visibility</p:attrName>
                                        </p:attrNameLst>
                                      </p:cBhvr>
                                      <p:to>
                                        <p:strVal val="hidden"/>
                                      </p:to>
                                    </p:set>
                                  </p:sub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4" fill="hold" nodeType="clickEffect">
                                  <p:stCondLst>
                                    <p:cond delay="0"/>
                                  </p:stCondLst>
                                  <p:childTnLst>
                                    <p:set>
                                      <p:cBhvr>
                                        <p:cTn id="29" dur="1" fill="hold">
                                          <p:stCondLst>
                                            <p:cond delay="0"/>
                                          </p:stCondLst>
                                        </p:cTn>
                                        <p:tgtEl>
                                          <p:spTgt spid="585827"/>
                                        </p:tgtEl>
                                        <p:attrNameLst>
                                          <p:attrName>style.visibility</p:attrName>
                                        </p:attrNameLst>
                                      </p:cBhvr>
                                      <p:to>
                                        <p:strVal val="visible"/>
                                      </p:to>
                                    </p:set>
                                    <p:animEffect transition="in" filter="wipe(down)">
                                      <p:cBhvr>
                                        <p:cTn id="30" dur="500"/>
                                        <p:tgtEl>
                                          <p:spTgt spid="585827"/>
                                        </p:tgtEl>
                                      </p:cBhvr>
                                    </p:animEffect>
                                  </p:childTnLst>
                                  <p:subTnLst>
                                    <p:set>
                                      <p:cBhvr override="childStyle">
                                        <p:cTn dur="1" fill="hold" display="0" masterRel="nextClick" afterEffect="1"/>
                                        <p:tgtEl>
                                          <p:spTgt spid="585827"/>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nodeType="clickEffect">
                                  <p:stCondLst>
                                    <p:cond delay="0"/>
                                  </p:stCondLst>
                                  <p:childTnLst>
                                    <p:set>
                                      <p:cBhvr>
                                        <p:cTn id="34" dur="1" fill="hold">
                                          <p:stCondLst>
                                            <p:cond delay="0"/>
                                          </p:stCondLst>
                                        </p:cTn>
                                        <p:tgtEl>
                                          <p:spTgt spid="585828"/>
                                        </p:tgtEl>
                                        <p:attrNameLst>
                                          <p:attrName>style.visibility</p:attrName>
                                        </p:attrNameLst>
                                      </p:cBhvr>
                                      <p:to>
                                        <p:strVal val="visible"/>
                                      </p:to>
                                    </p:set>
                                    <p:animEffect transition="in" filter="wipe(down)">
                                      <p:cBhvr>
                                        <p:cTn id="35" dur="500"/>
                                        <p:tgtEl>
                                          <p:spTgt spid="585828"/>
                                        </p:tgtEl>
                                      </p:cBhvr>
                                    </p:animEffect>
                                  </p:childTnLst>
                                  <p:subTnLst>
                                    <p:set>
                                      <p:cBhvr override="childStyle">
                                        <p:cTn dur="1" fill="hold" display="0" masterRel="nextClick" afterEffect="1"/>
                                        <p:tgtEl>
                                          <p:spTgt spid="585828"/>
                                        </p:tgtEl>
                                        <p:attrNameLst>
                                          <p:attrName>style.visibility</p:attrName>
                                        </p:attrNameLst>
                                      </p:cBhvr>
                                      <p:to>
                                        <p:strVal val="hidden"/>
                                      </p:to>
                                    </p:set>
                                  </p:sub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4" fill="hold" nodeType="clickEffect">
                                  <p:stCondLst>
                                    <p:cond delay="0"/>
                                  </p:stCondLst>
                                  <p:childTnLst>
                                    <p:set>
                                      <p:cBhvr>
                                        <p:cTn id="39" dur="1" fill="hold">
                                          <p:stCondLst>
                                            <p:cond delay="0"/>
                                          </p:stCondLst>
                                        </p:cTn>
                                        <p:tgtEl>
                                          <p:spTgt spid="585838"/>
                                        </p:tgtEl>
                                        <p:attrNameLst>
                                          <p:attrName>style.visibility</p:attrName>
                                        </p:attrNameLst>
                                      </p:cBhvr>
                                      <p:to>
                                        <p:strVal val="visible"/>
                                      </p:to>
                                    </p:set>
                                    <p:animEffect transition="in" filter="wipe(down)">
                                      <p:cBhvr>
                                        <p:cTn id="40" dur="500"/>
                                        <p:tgtEl>
                                          <p:spTgt spid="585838"/>
                                        </p:tgtEl>
                                      </p:cBhvr>
                                    </p:animEffect>
                                  </p:childTnLst>
                                  <p:subTnLst>
                                    <p:set>
                                      <p:cBhvr override="childStyle">
                                        <p:cTn dur="1" fill="hold" display="0" masterRel="nextClick" afterEffect="1"/>
                                        <p:tgtEl>
                                          <p:spTgt spid="58583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47" grpId="0" autoUpdateAnimBg="0"/>
      <p:bldP spid="585841"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p:txBody>
          <a:bodyPr/>
          <a:lstStyle/>
          <a:p>
            <a:r>
              <a:rPr lang="en-US" sz="4000"/>
              <a:t>Conceptual Frameworks</a:t>
            </a:r>
          </a:p>
        </p:txBody>
      </p:sp>
      <p:sp>
        <p:nvSpPr>
          <p:cNvPr id="584707" name="Rectangle 3"/>
          <p:cNvSpPr>
            <a:spLocks noGrp="1" noChangeArrowheads="1"/>
          </p:cNvSpPr>
          <p:nvPr>
            <p:ph type="body" idx="1"/>
          </p:nvPr>
        </p:nvSpPr>
        <p:spPr>
          <a:xfrm>
            <a:off x="638175" y="1905000"/>
            <a:ext cx="3933825" cy="4191000"/>
          </a:xfrm>
        </p:spPr>
        <p:txBody>
          <a:bodyPr lIns="0" tIns="0" rIns="0" bIns="0"/>
          <a:lstStyle/>
          <a:p>
            <a:pPr marL="533400" indent="-533400">
              <a:spcAft>
                <a:spcPct val="50000"/>
              </a:spcAft>
              <a:buSzPct val="150000"/>
            </a:pPr>
            <a:r>
              <a:rPr lang="en-US" sz="1600">
                <a:latin typeface="Microsoft Sans Serif" pitchFamily="34" charset="0"/>
              </a:rPr>
              <a:t>Of course, conceptual frameworks must be more complex than this to be applied in actual evaluations</a:t>
            </a:r>
          </a:p>
          <a:p>
            <a:pPr marL="533400" indent="-533400">
              <a:spcAft>
                <a:spcPct val="70000"/>
              </a:spcAft>
              <a:buSzPct val="150000"/>
            </a:pPr>
            <a:r>
              <a:rPr lang="en-US" sz="1600">
                <a:latin typeface="Microsoft Sans Serif" pitchFamily="34" charset="0"/>
              </a:rPr>
              <a:t>Frameworks for evaluating juvenile drug courts have to be especially complex</a:t>
            </a:r>
          </a:p>
          <a:p>
            <a:pPr marL="533400" indent="-533400">
              <a:spcAft>
                <a:spcPct val="70000"/>
              </a:spcAft>
              <a:buSzPct val="150000"/>
            </a:pPr>
            <a:r>
              <a:rPr lang="en-US" sz="1600">
                <a:latin typeface="Microsoft Sans Serif" pitchFamily="34" charset="0"/>
              </a:rPr>
              <a:t>Juvenile drug courts, like all drug courts, involve both the justice system and the service-delivery system</a:t>
            </a:r>
          </a:p>
          <a:p>
            <a:pPr marL="533400" indent="-533400">
              <a:spcAft>
                <a:spcPct val="70000"/>
              </a:spcAft>
              <a:buSzPct val="150000"/>
            </a:pPr>
            <a:r>
              <a:rPr lang="en-US" sz="1600">
                <a:latin typeface="Microsoft Sans Serif" pitchFamily="34" charset="0"/>
              </a:rPr>
              <a:t>Some drug court activities affect youth directly while others are designed to change service delivery structures and agency arrangements</a:t>
            </a:r>
          </a:p>
        </p:txBody>
      </p:sp>
      <p:grpSp>
        <p:nvGrpSpPr>
          <p:cNvPr id="584713" name="Group 9"/>
          <p:cNvGrpSpPr>
            <a:grpSpLocks/>
          </p:cNvGrpSpPr>
          <p:nvPr/>
        </p:nvGrpSpPr>
        <p:grpSpPr bwMode="auto">
          <a:xfrm>
            <a:off x="4386263" y="1905000"/>
            <a:ext cx="5410200" cy="4419600"/>
            <a:chOff x="2784" y="960"/>
            <a:chExt cx="3408" cy="2784"/>
          </a:xfrm>
        </p:grpSpPr>
        <p:sp>
          <p:nvSpPr>
            <p:cNvPr id="584708" name="Rectangle 4"/>
            <p:cNvSpPr>
              <a:spLocks noChangeArrowheads="1"/>
            </p:cNvSpPr>
            <p:nvPr/>
          </p:nvSpPr>
          <p:spPr bwMode="auto">
            <a:xfrm>
              <a:off x="2784" y="1488"/>
              <a:ext cx="326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476375" lvl="2" indent="-457200" defTabSz="1019175">
                <a:lnSpc>
                  <a:spcPct val="90000"/>
                </a:lnSpc>
                <a:spcAft>
                  <a:spcPct val="20000"/>
                </a:spcAft>
              </a:pPr>
              <a:r>
                <a:rPr lang="en-US">
                  <a:latin typeface="Microsoft Sans Serif" pitchFamily="34" charset="0"/>
                </a:rPr>
                <a:t>1.     Specify the most important elements of drug courts and their relationship to program outcomes – </a:t>
              </a:r>
              <a:br>
                <a:rPr lang="en-US">
                  <a:latin typeface="Microsoft Sans Serif" pitchFamily="34" charset="0"/>
                </a:rPr>
              </a:br>
              <a:endParaRPr lang="en-US" sz="600">
                <a:latin typeface="Microsoft Sans Serif" pitchFamily="34" charset="0"/>
              </a:endParaRPr>
            </a:p>
            <a:p>
              <a:pPr marL="1947863" lvl="3" indent="-419100" defTabSz="1019175">
                <a:lnSpc>
                  <a:spcPct val="90000"/>
                </a:lnSpc>
                <a:buFontTx/>
                <a:buChar char="•"/>
              </a:pPr>
              <a:r>
                <a:rPr lang="en-US" sz="1400">
                  <a:solidFill>
                    <a:srgbClr val="996633"/>
                  </a:solidFill>
                  <a:latin typeface="Microsoft Sans Serif" pitchFamily="34" charset="0"/>
                </a:rPr>
                <a:t>(i.e., not portray drug court as an undifferentiated “black box” of activities)</a:t>
              </a:r>
            </a:p>
          </p:txBody>
        </p:sp>
        <p:sp>
          <p:nvSpPr>
            <p:cNvPr id="584709" name="Rectangle 5"/>
            <p:cNvSpPr>
              <a:spLocks noChangeArrowheads="1"/>
            </p:cNvSpPr>
            <p:nvPr/>
          </p:nvSpPr>
          <p:spPr bwMode="auto">
            <a:xfrm>
              <a:off x="3072" y="960"/>
              <a:ext cx="2784" cy="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533400" indent="-533400" defTabSz="1019175">
                <a:spcAft>
                  <a:spcPct val="70000"/>
                </a:spcAft>
                <a:buClr>
                  <a:schemeClr val="tx1"/>
                </a:buClr>
              </a:pPr>
              <a:r>
                <a:rPr lang="en-US">
                  <a:latin typeface="Microsoft Sans Serif" pitchFamily="34" charset="0"/>
                </a:rPr>
                <a:t>         A useful conceptual framework for juvenile drug courts would, at a minimum:</a:t>
              </a:r>
            </a:p>
          </p:txBody>
        </p:sp>
        <p:sp>
          <p:nvSpPr>
            <p:cNvPr id="584710" name="Rectangle 6"/>
            <p:cNvSpPr>
              <a:spLocks noChangeArrowheads="1"/>
            </p:cNvSpPr>
            <p:nvPr/>
          </p:nvSpPr>
          <p:spPr bwMode="auto">
            <a:xfrm>
              <a:off x="2784" y="2400"/>
              <a:ext cx="3408" cy="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476375" lvl="2" indent="-457200" defTabSz="1019175">
                <a:lnSpc>
                  <a:spcPct val="90000"/>
                </a:lnSpc>
                <a:spcAft>
                  <a:spcPct val="20000"/>
                </a:spcAft>
              </a:pPr>
              <a:r>
                <a:rPr lang="en-US">
                  <a:latin typeface="Microsoft Sans Serif" pitchFamily="34" charset="0"/>
                </a:rPr>
                <a:t>2.     Recognize that drug courts operate at </a:t>
              </a:r>
              <a:br>
                <a:rPr lang="en-US">
                  <a:latin typeface="Microsoft Sans Serif" pitchFamily="34" charset="0"/>
                </a:rPr>
              </a:br>
              <a:r>
                <a:rPr lang="en-US">
                  <a:latin typeface="Microsoft Sans Serif" pitchFamily="34" charset="0"/>
                </a:rPr>
                <a:t>more than one level of intervention by – </a:t>
              </a:r>
              <a:br>
                <a:rPr lang="en-US">
                  <a:latin typeface="Microsoft Sans Serif" pitchFamily="34" charset="0"/>
                </a:rPr>
              </a:br>
              <a:endParaRPr lang="en-US">
                <a:latin typeface="Microsoft Sans Serif" pitchFamily="34" charset="0"/>
              </a:endParaRPr>
            </a:p>
            <a:p>
              <a:pPr marL="1947863" lvl="3" indent="-419100" defTabSz="1019175">
                <a:lnSpc>
                  <a:spcPct val="85000"/>
                </a:lnSpc>
                <a:buFontTx/>
                <a:buChar char="•"/>
              </a:pPr>
              <a:r>
                <a:rPr lang="en-US" sz="1400">
                  <a:solidFill>
                    <a:srgbClr val="996633"/>
                  </a:solidFill>
                  <a:latin typeface="Microsoft Sans Serif" pitchFamily="34" charset="0"/>
                </a:rPr>
                <a:t>overseeing organizational arrangements</a:t>
              </a:r>
              <a:br>
                <a:rPr lang="en-US" sz="1400">
                  <a:solidFill>
                    <a:srgbClr val="996633"/>
                  </a:solidFill>
                  <a:latin typeface="Microsoft Sans Serif" pitchFamily="34" charset="0"/>
                </a:rPr>
              </a:br>
              <a:r>
                <a:rPr lang="en-US" sz="800">
                  <a:solidFill>
                    <a:srgbClr val="996633"/>
                  </a:solidFill>
                  <a:latin typeface="Microsoft Sans Serif" pitchFamily="34" charset="0"/>
                </a:rPr>
                <a:t/>
              </a:r>
              <a:br>
                <a:rPr lang="en-US" sz="800">
                  <a:solidFill>
                    <a:srgbClr val="996633"/>
                  </a:solidFill>
                  <a:latin typeface="Microsoft Sans Serif" pitchFamily="34" charset="0"/>
                </a:rPr>
              </a:br>
              <a:r>
                <a:rPr lang="en-US" sz="1400">
                  <a:solidFill>
                    <a:srgbClr val="996633"/>
                  </a:solidFill>
                  <a:latin typeface="Microsoft Sans Serif" pitchFamily="34" charset="0"/>
                </a:rPr>
                <a:t>and</a:t>
              </a:r>
              <a:br>
                <a:rPr lang="en-US" sz="1400">
                  <a:solidFill>
                    <a:srgbClr val="996633"/>
                  </a:solidFill>
                  <a:latin typeface="Microsoft Sans Serif" pitchFamily="34" charset="0"/>
                </a:rPr>
              </a:br>
              <a:endParaRPr lang="en-US" sz="600">
                <a:solidFill>
                  <a:srgbClr val="996633"/>
                </a:solidFill>
                <a:latin typeface="Microsoft Sans Serif" pitchFamily="34" charset="0"/>
              </a:endParaRPr>
            </a:p>
            <a:p>
              <a:pPr marL="1947863" lvl="3" indent="-419100" defTabSz="1019175">
                <a:lnSpc>
                  <a:spcPct val="90000"/>
                </a:lnSpc>
                <a:spcBef>
                  <a:spcPct val="20000"/>
                </a:spcBef>
                <a:buFontTx/>
                <a:buChar char="•"/>
              </a:pPr>
              <a:r>
                <a:rPr lang="en-US" sz="1400">
                  <a:solidFill>
                    <a:srgbClr val="996633"/>
                  </a:solidFill>
                  <a:latin typeface="Microsoft Sans Serif" pitchFamily="34" charset="0"/>
                </a:rPr>
                <a:t>using their legal authority to affect the behavior of individual offenders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84707"/>
                                        </p:tgtEl>
                                        <p:attrNameLst>
                                          <p:attrName>style.visibility</p:attrName>
                                        </p:attrNameLst>
                                      </p:cBhvr>
                                      <p:to>
                                        <p:strVal val="visible"/>
                                      </p:to>
                                    </p:set>
                                    <p:animEffect transition="in" filter="wipe(up)">
                                      <p:cBhvr>
                                        <p:cTn id="7" dur="500"/>
                                        <p:tgtEl>
                                          <p:spTgt spid="5847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584713"/>
                                        </p:tgtEl>
                                        <p:attrNameLst>
                                          <p:attrName>style.visibility</p:attrName>
                                        </p:attrNameLst>
                                      </p:cBhvr>
                                      <p:to>
                                        <p:strVal val="visible"/>
                                      </p:to>
                                    </p:set>
                                    <p:animEffect transition="in" filter="wipe(up)">
                                      <p:cBhvr>
                                        <p:cTn id="12" dur="500"/>
                                        <p:tgtEl>
                                          <p:spTgt spid="5847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707"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p:txBody>
          <a:bodyPr/>
          <a:lstStyle/>
          <a:p>
            <a:r>
              <a:rPr lang="en-US" sz="4000"/>
              <a:t>Conceptual Frameworks</a:t>
            </a:r>
          </a:p>
        </p:txBody>
      </p:sp>
      <p:sp>
        <p:nvSpPr>
          <p:cNvPr id="587779" name="Rectangle 3"/>
          <p:cNvSpPr>
            <a:spLocks noGrp="1" noChangeArrowheads="1"/>
          </p:cNvSpPr>
          <p:nvPr>
            <p:ph type="body" idx="1"/>
          </p:nvPr>
        </p:nvSpPr>
        <p:spPr>
          <a:xfrm>
            <a:off x="1019175" y="1914525"/>
            <a:ext cx="3552825" cy="4495800"/>
          </a:xfrm>
        </p:spPr>
        <p:txBody>
          <a:bodyPr lIns="0" tIns="0" rIns="0" bIns="0"/>
          <a:lstStyle/>
          <a:p>
            <a:pPr>
              <a:spcAft>
                <a:spcPct val="100000"/>
              </a:spcAft>
              <a:buSzPct val="150000"/>
            </a:pPr>
            <a:r>
              <a:rPr lang="en-US" sz="1600">
                <a:latin typeface="Microsoft Sans Serif" pitchFamily="34" charset="0"/>
              </a:rPr>
              <a:t>The following conceptual framework was developed by the National Evaluation of Juvenile Drug Courts at the Urban Institute</a:t>
            </a:r>
          </a:p>
          <a:p>
            <a:pPr>
              <a:spcAft>
                <a:spcPct val="100000"/>
              </a:spcAft>
              <a:buSzPct val="150000"/>
            </a:pPr>
            <a:r>
              <a:rPr lang="en-US" sz="1600">
                <a:latin typeface="Microsoft Sans Serif" pitchFamily="34" charset="0"/>
              </a:rPr>
              <a:t>It is not a definitive guide for evaluating juvenile drug courts, but one possible model for evaluation</a:t>
            </a:r>
          </a:p>
          <a:p>
            <a:pPr>
              <a:spcAft>
                <a:spcPct val="100000"/>
              </a:spcAft>
              <a:buSzPct val="150000"/>
            </a:pPr>
            <a:r>
              <a:rPr lang="en-US" sz="1600">
                <a:latin typeface="Microsoft Sans Serif" pitchFamily="34" charset="0"/>
              </a:rPr>
              <a:t>The framework encourages researchers to specify the theoretical underpinnings of program activities and program outcomes</a:t>
            </a:r>
          </a:p>
          <a:p>
            <a:pPr>
              <a:spcAft>
                <a:spcPct val="100000"/>
              </a:spcAft>
              <a:buSzPct val="150000"/>
            </a:pPr>
            <a:r>
              <a:rPr lang="en-US" sz="1600">
                <a:latin typeface="Microsoft Sans Serif" pitchFamily="34" charset="0"/>
              </a:rPr>
              <a:t>It also specifies the causal chain of events leading from program activities to program outcomes</a:t>
            </a:r>
          </a:p>
        </p:txBody>
      </p:sp>
      <p:sp>
        <p:nvSpPr>
          <p:cNvPr id="587784" name="Text Box 8"/>
          <p:cNvSpPr txBox="1">
            <a:spLocks noChangeArrowheads="1"/>
          </p:cNvSpPr>
          <p:nvPr/>
        </p:nvSpPr>
        <p:spPr bwMode="auto">
          <a:xfrm>
            <a:off x="5943600" y="3276600"/>
            <a:ext cx="3276600" cy="1066800"/>
          </a:xfrm>
          <a:prstGeom prst="rect">
            <a:avLst/>
          </a:prstGeom>
          <a:solidFill>
            <a:srgbClr val="EAEAEA"/>
          </a:solidFill>
          <a:ln w="12700">
            <a:solidFill>
              <a:srgbClr val="6600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spcBef>
                <a:spcPct val="50000"/>
              </a:spcBef>
            </a:pPr>
            <a:r>
              <a:rPr lang="en-US" b="1" dirty="0">
                <a:solidFill>
                  <a:srgbClr val="6600CC"/>
                </a:solidFill>
                <a:latin typeface="Arial" charset="0"/>
              </a:rPr>
              <a:t>On the following page, you may </a:t>
            </a:r>
            <a:r>
              <a:rPr lang="en-US" b="1" dirty="0" smtClean="0">
                <a:solidFill>
                  <a:srgbClr val="6600CC"/>
                </a:solidFill>
                <a:latin typeface="Arial" charset="0"/>
              </a:rPr>
              <a:t>click </a:t>
            </a:r>
            <a:r>
              <a:rPr lang="en-US" b="1" dirty="0">
                <a:solidFill>
                  <a:srgbClr val="6600CC"/>
                </a:solidFill>
                <a:latin typeface="Arial" charset="0"/>
              </a:rPr>
              <a:t>on each element of the Conceptual Framework to read more about each topic.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7779"/>
                                        </p:tgtEl>
                                        <p:attrNameLst>
                                          <p:attrName>style.visibility</p:attrName>
                                        </p:attrNameLst>
                                      </p:cBhvr>
                                      <p:to>
                                        <p:strVal val="visible"/>
                                      </p:to>
                                    </p:set>
                                    <p:animEffect transition="in" filter="wipe(up)">
                                      <p:cBhvr>
                                        <p:cTn id="7" dur="500"/>
                                        <p:tgtEl>
                                          <p:spTgt spid="5877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87784"/>
                                        </p:tgtEl>
                                        <p:attrNameLst>
                                          <p:attrName>style.visibility</p:attrName>
                                        </p:attrNameLst>
                                      </p:cBhvr>
                                      <p:to>
                                        <p:strVal val="visible"/>
                                      </p:to>
                                    </p:set>
                                    <p:animEffect transition="in" filter="box(out)">
                                      <p:cBhvr>
                                        <p:cTn id="12" dur="500"/>
                                        <p:tgtEl>
                                          <p:spTgt spid="5877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9" grpId="0" autoUpdateAnimBg="0"/>
      <p:bldP spid="587784"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977" name="Text Box 81"/>
          <p:cNvSpPr txBox="1">
            <a:spLocks noChangeArrowheads="1"/>
          </p:cNvSpPr>
          <p:nvPr/>
        </p:nvSpPr>
        <p:spPr bwMode="auto">
          <a:xfrm>
            <a:off x="414338" y="4424363"/>
            <a:ext cx="1481137"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bIns="9144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10000"/>
              </a:spcBef>
              <a:spcAft>
                <a:spcPct val="10000"/>
              </a:spcAft>
            </a:pPr>
            <a:r>
              <a:rPr lang="en-US" sz="1600" b="1">
                <a:latin typeface="Arial" charset="0"/>
              </a:rPr>
              <a:t>Context</a:t>
            </a:r>
          </a:p>
          <a:p>
            <a:pPr>
              <a:spcBef>
                <a:spcPct val="5000"/>
              </a:spcBef>
            </a:pPr>
            <a:r>
              <a:rPr lang="en-US" sz="1000">
                <a:latin typeface="Arial" charset="0"/>
              </a:rPr>
              <a:t>  </a:t>
            </a:r>
            <a:r>
              <a:rPr lang="en-US" sz="1000" u="sng">
                <a:latin typeface="Arial" charset="0"/>
              </a:rPr>
              <a:t>Court / Jurisdiction</a:t>
            </a:r>
          </a:p>
          <a:p>
            <a:pPr lvl="1">
              <a:lnSpc>
                <a:spcPct val="90000"/>
              </a:lnSpc>
              <a:spcBef>
                <a:spcPct val="5000"/>
              </a:spcBef>
              <a:buFontTx/>
              <a:buChar char="•"/>
            </a:pPr>
            <a:r>
              <a:rPr lang="en-US" sz="1200">
                <a:latin typeface="Arial Narrow" pitchFamily="34" charset="0"/>
              </a:rPr>
              <a:t>politics / policies</a:t>
            </a:r>
          </a:p>
          <a:p>
            <a:pPr lvl="1">
              <a:lnSpc>
                <a:spcPct val="90000"/>
              </a:lnSpc>
              <a:spcBef>
                <a:spcPct val="5000"/>
              </a:spcBef>
              <a:buFontTx/>
              <a:buChar char="•"/>
            </a:pPr>
            <a:r>
              <a:rPr lang="en-US" sz="1200">
                <a:latin typeface="Arial Narrow" pitchFamily="34" charset="0"/>
              </a:rPr>
              <a:t>funding incentives</a:t>
            </a:r>
          </a:p>
          <a:p>
            <a:pPr lvl="1">
              <a:lnSpc>
                <a:spcPct val="90000"/>
              </a:lnSpc>
              <a:spcBef>
                <a:spcPct val="5000"/>
              </a:spcBef>
              <a:buFontTx/>
              <a:buChar char="•"/>
            </a:pPr>
            <a:r>
              <a:rPr lang="en-US" sz="1200">
                <a:latin typeface="Arial Narrow" pitchFamily="34" charset="0"/>
              </a:rPr>
              <a:t>legal culture</a:t>
            </a:r>
          </a:p>
          <a:p>
            <a:pPr>
              <a:spcBef>
                <a:spcPct val="70000"/>
              </a:spcBef>
            </a:pPr>
            <a:r>
              <a:rPr lang="en-US" sz="1000">
                <a:latin typeface="Arial" charset="0"/>
              </a:rPr>
              <a:t>  </a:t>
            </a:r>
            <a:r>
              <a:rPr lang="en-US" sz="1000" u="sng">
                <a:latin typeface="Arial" charset="0"/>
              </a:rPr>
              <a:t>Target Population</a:t>
            </a:r>
          </a:p>
          <a:p>
            <a:pPr lvl="1">
              <a:lnSpc>
                <a:spcPct val="90000"/>
              </a:lnSpc>
              <a:spcBef>
                <a:spcPct val="5000"/>
              </a:spcBef>
              <a:buFontTx/>
              <a:buChar char="•"/>
            </a:pPr>
            <a:r>
              <a:rPr lang="en-US" sz="1200">
                <a:latin typeface="Arial Narrow" pitchFamily="34" charset="0"/>
              </a:rPr>
              <a:t>demographic</a:t>
            </a:r>
          </a:p>
          <a:p>
            <a:pPr lvl="1">
              <a:lnSpc>
                <a:spcPct val="90000"/>
              </a:lnSpc>
              <a:spcBef>
                <a:spcPct val="5000"/>
              </a:spcBef>
              <a:buFontTx/>
              <a:buChar char="•"/>
            </a:pPr>
            <a:r>
              <a:rPr lang="en-US" sz="1200">
                <a:latin typeface="Arial Narrow" pitchFamily="34" charset="0"/>
              </a:rPr>
              <a:t>socio-economic</a:t>
            </a:r>
          </a:p>
          <a:p>
            <a:pPr lvl="1">
              <a:lnSpc>
                <a:spcPct val="90000"/>
              </a:lnSpc>
              <a:spcBef>
                <a:spcPct val="5000"/>
              </a:spcBef>
              <a:buFontTx/>
              <a:buChar char="•"/>
            </a:pPr>
            <a:r>
              <a:rPr lang="en-US" sz="1200">
                <a:latin typeface="Arial Narrow" pitchFamily="34" charset="0"/>
              </a:rPr>
              <a:t>drug-use history</a:t>
            </a:r>
          </a:p>
          <a:p>
            <a:pPr lvl="1">
              <a:lnSpc>
                <a:spcPct val="90000"/>
              </a:lnSpc>
              <a:spcBef>
                <a:spcPct val="5000"/>
              </a:spcBef>
              <a:buFontTx/>
              <a:buChar char="•"/>
            </a:pPr>
            <a:r>
              <a:rPr lang="en-US" sz="1200">
                <a:latin typeface="Arial Narrow" pitchFamily="34" charset="0"/>
              </a:rPr>
              <a:t>adjudication status</a:t>
            </a:r>
          </a:p>
        </p:txBody>
      </p:sp>
      <p:cxnSp>
        <p:nvCxnSpPr>
          <p:cNvPr id="592978" name="AutoShape 82"/>
          <p:cNvCxnSpPr>
            <a:cxnSpLocks noChangeShapeType="1"/>
            <a:stCxn id="592977" idx="0"/>
            <a:endCxn id="592982" idx="2"/>
          </p:cNvCxnSpPr>
          <p:nvPr/>
        </p:nvCxnSpPr>
        <p:spPr bwMode="auto">
          <a:xfrm rot="16200000">
            <a:off x="950912" y="4219576"/>
            <a:ext cx="409575" cy="0"/>
          </a:xfrm>
          <a:prstGeom prst="straightConnector1">
            <a:avLst/>
          </a:prstGeom>
          <a:noFill/>
          <a:ln w="190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2980" name="Text Box 84"/>
          <p:cNvSpPr txBox="1">
            <a:spLocks noChangeArrowheads="1"/>
          </p:cNvSpPr>
          <p:nvPr/>
        </p:nvSpPr>
        <p:spPr bwMode="auto">
          <a:xfrm>
            <a:off x="415925" y="2414588"/>
            <a:ext cx="147955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50000"/>
              </a:spcBef>
            </a:pPr>
            <a:r>
              <a:rPr lang="en-US" sz="1600" b="1">
                <a:latin typeface="Arial" charset="0"/>
              </a:rPr>
              <a:t>Program Theory</a:t>
            </a:r>
            <a:endParaRPr lang="en-US" sz="1600">
              <a:latin typeface="Arial" charset="0"/>
            </a:endParaRPr>
          </a:p>
        </p:txBody>
      </p:sp>
      <p:cxnSp>
        <p:nvCxnSpPr>
          <p:cNvPr id="592981" name="AutoShape 85"/>
          <p:cNvCxnSpPr>
            <a:cxnSpLocks noChangeShapeType="1"/>
            <a:stCxn id="592980" idx="2"/>
            <a:endCxn id="592982" idx="0"/>
          </p:cNvCxnSpPr>
          <p:nvPr/>
        </p:nvCxnSpPr>
        <p:spPr bwMode="auto">
          <a:xfrm rot="5400000">
            <a:off x="942975" y="3160713"/>
            <a:ext cx="425450" cy="0"/>
          </a:xfrm>
          <a:prstGeom prst="straightConnector1">
            <a:avLst/>
          </a:prstGeom>
          <a:noFill/>
          <a:ln w="190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2982" name="Text Box 86">
            <a:hlinkClick r:id="rId2" action="ppaction://hlinksldjump" tooltip="View Activities" highlightClick="1"/>
            <a:hlinkHover r:id="" action="ppaction://noaction" highlightClick="1"/>
          </p:cNvPr>
          <p:cNvSpPr txBox="1">
            <a:spLocks noChangeArrowheads="1"/>
          </p:cNvSpPr>
          <p:nvPr/>
        </p:nvSpPr>
        <p:spPr bwMode="auto">
          <a:xfrm>
            <a:off x="431800" y="3373438"/>
            <a:ext cx="1447800" cy="641350"/>
          </a:xfrm>
          <a:prstGeom prst="rect">
            <a:avLst/>
          </a:prstGeom>
          <a:solidFill>
            <a:srgbClr val="003366"/>
          </a:solidFill>
          <a:ln>
            <a:noFill/>
          </a:ln>
          <a:effectLst/>
          <a:extLs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800" b="1">
                <a:solidFill>
                  <a:schemeClr val="bg1"/>
                </a:solidFill>
                <a:latin typeface="Arial" charset="0"/>
              </a:rPr>
              <a:t>Drug Court Activities</a:t>
            </a:r>
          </a:p>
        </p:txBody>
      </p:sp>
      <p:sp>
        <p:nvSpPr>
          <p:cNvPr id="592984" name="Text Box 88">
            <a:hlinkClick r:id="rId3" action="ppaction://hlinksldjump" tooltip="View Authority Elements" highlightClick="1"/>
            <a:hlinkHover r:id="" action="ppaction://noaction" highlightClick="1"/>
          </p:cNvPr>
          <p:cNvSpPr txBox="1">
            <a:spLocks noChangeArrowheads="1"/>
          </p:cNvSpPr>
          <p:nvPr/>
        </p:nvSpPr>
        <p:spPr bwMode="auto">
          <a:xfrm>
            <a:off x="2438400" y="4335463"/>
            <a:ext cx="1189038" cy="1016000"/>
          </a:xfrm>
          <a:prstGeom prst="rect">
            <a:avLst/>
          </a:prstGeom>
          <a:solidFill>
            <a:srgbClr val="666699"/>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400" b="1">
                <a:solidFill>
                  <a:schemeClr val="bg1"/>
                </a:solidFill>
                <a:latin typeface="Arial" charset="0"/>
              </a:rPr>
              <a:t>Authority</a:t>
            </a:r>
            <a:endParaRPr lang="en-US" sz="1200">
              <a:solidFill>
                <a:schemeClr val="bg1"/>
              </a:solidFill>
              <a:latin typeface="Arial Narrow" pitchFamily="34" charset="0"/>
            </a:endParaRPr>
          </a:p>
          <a:p>
            <a:pPr lvl="1">
              <a:lnSpc>
                <a:spcPct val="90000"/>
              </a:lnSpc>
              <a:spcBef>
                <a:spcPct val="5000"/>
              </a:spcBef>
              <a:buFontTx/>
              <a:buChar char="•"/>
            </a:pPr>
            <a:r>
              <a:rPr lang="en-US" sz="1200">
                <a:solidFill>
                  <a:schemeClr val="bg1"/>
                </a:solidFill>
                <a:latin typeface="Arial Narrow" pitchFamily="34" charset="0"/>
              </a:rPr>
              <a:t>formality</a:t>
            </a:r>
          </a:p>
          <a:p>
            <a:pPr lvl="1">
              <a:lnSpc>
                <a:spcPct val="90000"/>
              </a:lnSpc>
              <a:spcBef>
                <a:spcPct val="5000"/>
              </a:spcBef>
              <a:buFontTx/>
              <a:buChar char="•"/>
            </a:pPr>
            <a:r>
              <a:rPr lang="en-US" sz="1200">
                <a:solidFill>
                  <a:schemeClr val="bg1"/>
                </a:solidFill>
                <a:latin typeface="Arial Narrow" pitchFamily="34" charset="0"/>
              </a:rPr>
              <a:t>consistency</a:t>
            </a:r>
          </a:p>
          <a:p>
            <a:pPr lvl="1">
              <a:lnSpc>
                <a:spcPct val="90000"/>
              </a:lnSpc>
              <a:spcBef>
                <a:spcPct val="5000"/>
              </a:spcBef>
              <a:buFontTx/>
              <a:buChar char="•"/>
            </a:pPr>
            <a:r>
              <a:rPr lang="en-US" sz="1200">
                <a:solidFill>
                  <a:schemeClr val="bg1"/>
                </a:solidFill>
                <a:latin typeface="Arial Narrow" pitchFamily="34" charset="0"/>
              </a:rPr>
              <a:t>transparency</a:t>
            </a:r>
          </a:p>
          <a:p>
            <a:pPr lvl="1">
              <a:lnSpc>
                <a:spcPct val="90000"/>
              </a:lnSpc>
              <a:spcBef>
                <a:spcPct val="5000"/>
              </a:spcBef>
              <a:buFontTx/>
              <a:buChar char="•"/>
            </a:pPr>
            <a:r>
              <a:rPr lang="en-US" sz="1200">
                <a:solidFill>
                  <a:schemeClr val="bg1"/>
                </a:solidFill>
                <a:latin typeface="Arial Narrow" pitchFamily="34" charset="0"/>
              </a:rPr>
              <a:t>engagement</a:t>
            </a:r>
          </a:p>
        </p:txBody>
      </p:sp>
      <p:cxnSp>
        <p:nvCxnSpPr>
          <p:cNvPr id="592985" name="AutoShape 89"/>
          <p:cNvCxnSpPr>
            <a:cxnSpLocks noChangeShapeType="1"/>
            <a:stCxn id="592982" idx="3"/>
            <a:endCxn id="592984" idx="1"/>
          </p:cNvCxnSpPr>
          <p:nvPr/>
        </p:nvCxnSpPr>
        <p:spPr bwMode="auto">
          <a:xfrm>
            <a:off x="1879600" y="3694113"/>
            <a:ext cx="558800" cy="1149350"/>
          </a:xfrm>
          <a:prstGeom prst="bentConnector3">
            <a:avLst>
              <a:gd name="adj1" fmla="val 50000"/>
            </a:avLst>
          </a:prstGeom>
          <a:noFill/>
          <a:ln w="19050">
            <a:solidFill>
              <a:schemeClr val="accent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2987" name="Text Box 91">
            <a:hlinkClick r:id="rId4" action="ppaction://hlinksldjump" tooltip="View Organization Elements" highlightClick="1"/>
            <a:hlinkHover r:id="" action="ppaction://noaction" highlightClick="1"/>
          </p:cNvPr>
          <p:cNvSpPr txBox="1">
            <a:spLocks noChangeArrowheads="1"/>
          </p:cNvSpPr>
          <p:nvPr/>
        </p:nvSpPr>
        <p:spPr bwMode="auto">
          <a:xfrm>
            <a:off x="2438400" y="1931988"/>
            <a:ext cx="1190625" cy="831850"/>
          </a:xfrm>
          <a:prstGeom prst="rect">
            <a:avLst/>
          </a:prstGeom>
          <a:solidFill>
            <a:srgbClr val="666699"/>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400" b="1">
                <a:solidFill>
                  <a:schemeClr val="bg1"/>
                </a:solidFill>
                <a:latin typeface="Arial" charset="0"/>
              </a:rPr>
              <a:t>Organization</a:t>
            </a:r>
            <a:endParaRPr lang="en-US" sz="1400">
              <a:solidFill>
                <a:schemeClr val="bg1"/>
              </a:solidFill>
              <a:latin typeface="Arial" charset="0"/>
            </a:endParaRPr>
          </a:p>
          <a:p>
            <a:pPr lvl="1">
              <a:lnSpc>
                <a:spcPct val="90000"/>
              </a:lnSpc>
              <a:spcBef>
                <a:spcPct val="5000"/>
              </a:spcBef>
              <a:buFontTx/>
              <a:buChar char="•"/>
            </a:pPr>
            <a:r>
              <a:rPr lang="en-US" sz="1200">
                <a:solidFill>
                  <a:schemeClr val="bg1"/>
                </a:solidFill>
                <a:latin typeface="Arial Narrow" pitchFamily="34" charset="0"/>
              </a:rPr>
              <a:t>capacity</a:t>
            </a:r>
          </a:p>
          <a:p>
            <a:pPr lvl="1">
              <a:lnSpc>
                <a:spcPct val="90000"/>
              </a:lnSpc>
              <a:spcBef>
                <a:spcPct val="5000"/>
              </a:spcBef>
              <a:buFontTx/>
              <a:buChar char="•"/>
            </a:pPr>
            <a:r>
              <a:rPr lang="en-US" sz="1200">
                <a:solidFill>
                  <a:schemeClr val="bg1"/>
                </a:solidFill>
                <a:latin typeface="Arial Narrow" pitchFamily="34" charset="0"/>
              </a:rPr>
              <a:t>coordination</a:t>
            </a:r>
          </a:p>
          <a:p>
            <a:pPr lvl="1">
              <a:lnSpc>
                <a:spcPct val="90000"/>
              </a:lnSpc>
              <a:spcBef>
                <a:spcPct val="5000"/>
              </a:spcBef>
              <a:buFontTx/>
              <a:buChar char="•"/>
            </a:pPr>
            <a:r>
              <a:rPr lang="en-US" sz="1200">
                <a:solidFill>
                  <a:schemeClr val="bg1"/>
                </a:solidFill>
                <a:latin typeface="Arial Narrow" pitchFamily="34" charset="0"/>
              </a:rPr>
              <a:t>accountability</a:t>
            </a:r>
          </a:p>
        </p:txBody>
      </p:sp>
      <p:cxnSp>
        <p:nvCxnSpPr>
          <p:cNvPr id="592988" name="AutoShape 92"/>
          <p:cNvCxnSpPr>
            <a:cxnSpLocks noChangeShapeType="1"/>
            <a:stCxn id="592982" idx="3"/>
            <a:endCxn id="592987" idx="1"/>
          </p:cNvCxnSpPr>
          <p:nvPr/>
        </p:nvCxnSpPr>
        <p:spPr bwMode="auto">
          <a:xfrm flipV="1">
            <a:off x="1879600" y="2347913"/>
            <a:ext cx="558800" cy="1346200"/>
          </a:xfrm>
          <a:prstGeom prst="bentConnector3">
            <a:avLst>
              <a:gd name="adj1" fmla="val 50000"/>
            </a:avLst>
          </a:prstGeom>
          <a:noFill/>
          <a:ln w="19050">
            <a:solidFill>
              <a:schemeClr val="accent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2990" name="Text Box 94">
            <a:hlinkClick r:id="rId5" action="ppaction://hlinksldjump" tooltip="View Intervention Elements" highlightClick="1"/>
            <a:hlinkHover r:id="" action="ppaction://noaction" highlightClick="1"/>
          </p:cNvPr>
          <p:cNvSpPr txBox="1">
            <a:spLocks noChangeArrowheads="1"/>
          </p:cNvSpPr>
          <p:nvPr/>
        </p:nvSpPr>
        <p:spPr bwMode="auto">
          <a:xfrm>
            <a:off x="4178300" y="1757363"/>
            <a:ext cx="2044700" cy="1177925"/>
          </a:xfrm>
          <a:prstGeom prst="rect">
            <a:avLst/>
          </a:prstGeom>
          <a:solidFill>
            <a:srgbClr val="3333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200" b="1">
                <a:solidFill>
                  <a:schemeClr val="bg1"/>
                </a:solidFill>
                <a:latin typeface="Arial" charset="0"/>
              </a:rPr>
              <a:t>Quality of Intervention</a:t>
            </a:r>
          </a:p>
          <a:p>
            <a:pPr lvl="1">
              <a:lnSpc>
                <a:spcPct val="90000"/>
              </a:lnSpc>
              <a:spcBef>
                <a:spcPct val="5000"/>
              </a:spcBef>
              <a:buFontTx/>
              <a:buChar char="•"/>
            </a:pPr>
            <a:r>
              <a:rPr lang="en-US" sz="1200">
                <a:solidFill>
                  <a:schemeClr val="bg1"/>
                </a:solidFill>
                <a:latin typeface="Arial Narrow" pitchFamily="34" charset="0"/>
              </a:rPr>
              <a:t>comprehensiveness</a:t>
            </a:r>
          </a:p>
          <a:p>
            <a:pPr lvl="1">
              <a:lnSpc>
                <a:spcPct val="90000"/>
              </a:lnSpc>
              <a:spcBef>
                <a:spcPct val="5000"/>
              </a:spcBef>
              <a:buFontTx/>
              <a:buChar char="•"/>
            </a:pPr>
            <a:r>
              <a:rPr lang="en-US" sz="1200">
                <a:solidFill>
                  <a:schemeClr val="bg1"/>
                </a:solidFill>
                <a:latin typeface="Arial Narrow" pitchFamily="34" charset="0"/>
              </a:rPr>
              <a:t>intensity / duration </a:t>
            </a:r>
          </a:p>
          <a:p>
            <a:pPr lvl="1">
              <a:lnSpc>
                <a:spcPct val="90000"/>
              </a:lnSpc>
              <a:spcBef>
                <a:spcPct val="5000"/>
              </a:spcBef>
              <a:buFontTx/>
              <a:buChar char="•"/>
            </a:pPr>
            <a:r>
              <a:rPr lang="en-US" sz="1200">
                <a:solidFill>
                  <a:schemeClr val="bg1"/>
                </a:solidFill>
                <a:latin typeface="Arial Narrow" pitchFamily="34" charset="0"/>
              </a:rPr>
              <a:t>individualization</a:t>
            </a:r>
          </a:p>
          <a:p>
            <a:pPr lvl="1">
              <a:lnSpc>
                <a:spcPct val="90000"/>
              </a:lnSpc>
              <a:spcBef>
                <a:spcPct val="5000"/>
              </a:spcBef>
              <a:buFontTx/>
              <a:buChar char="•"/>
            </a:pPr>
            <a:r>
              <a:rPr lang="en-US" sz="1200">
                <a:solidFill>
                  <a:schemeClr val="bg1"/>
                </a:solidFill>
                <a:latin typeface="Arial Narrow" pitchFamily="34" charset="0"/>
              </a:rPr>
              <a:t>family focus</a:t>
            </a:r>
          </a:p>
          <a:p>
            <a:pPr lvl="1">
              <a:lnSpc>
                <a:spcPct val="90000"/>
              </a:lnSpc>
              <a:spcBef>
                <a:spcPct val="5000"/>
              </a:spcBef>
              <a:buFontTx/>
              <a:buChar char="•"/>
            </a:pPr>
            <a:r>
              <a:rPr lang="en-US" sz="1200">
                <a:solidFill>
                  <a:schemeClr val="bg1"/>
                </a:solidFill>
                <a:latin typeface="Arial Narrow" pitchFamily="34" charset="0"/>
              </a:rPr>
              <a:t>multi-problem focus</a:t>
            </a:r>
          </a:p>
        </p:txBody>
      </p:sp>
      <p:cxnSp>
        <p:nvCxnSpPr>
          <p:cNvPr id="592991" name="AutoShape 95"/>
          <p:cNvCxnSpPr>
            <a:cxnSpLocks noChangeShapeType="1"/>
            <a:stCxn id="592987" idx="3"/>
            <a:endCxn id="592990" idx="1"/>
          </p:cNvCxnSpPr>
          <p:nvPr/>
        </p:nvCxnSpPr>
        <p:spPr bwMode="auto">
          <a:xfrm flipV="1">
            <a:off x="3629025" y="2346325"/>
            <a:ext cx="549275" cy="1588"/>
          </a:xfrm>
          <a:prstGeom prst="straightConnector1">
            <a:avLst/>
          </a:prstGeom>
          <a:noFill/>
          <a:ln w="19050">
            <a:solidFill>
              <a:schemeClr val="accent2"/>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2993" name="AutoShape 97"/>
          <p:cNvCxnSpPr>
            <a:cxnSpLocks noChangeShapeType="1"/>
            <a:stCxn id="592990" idx="3"/>
            <a:endCxn id="592994" idx="0"/>
          </p:cNvCxnSpPr>
          <p:nvPr/>
        </p:nvCxnSpPr>
        <p:spPr bwMode="auto">
          <a:xfrm>
            <a:off x="6223000" y="2346325"/>
            <a:ext cx="1450975" cy="325438"/>
          </a:xfrm>
          <a:prstGeom prst="bentConnector2">
            <a:avLst/>
          </a:prstGeom>
          <a:noFill/>
          <a:ln w="19050">
            <a:solidFill>
              <a:schemeClr val="accent2"/>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2994" name="Oval 98">
            <a:hlinkClick r:id="rId6" action="ppaction://hlinksldjump" tooltip="View Participation Elements" highlightClick="1"/>
            <a:hlinkHover r:id="" action="ppaction://noaction" highlightClick="1"/>
          </p:cNvPr>
          <p:cNvSpPr>
            <a:spLocks noChangeArrowheads="1"/>
          </p:cNvSpPr>
          <p:nvPr/>
        </p:nvSpPr>
        <p:spPr bwMode="auto">
          <a:xfrm>
            <a:off x="6988175" y="2671763"/>
            <a:ext cx="1371600" cy="639762"/>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r>
              <a:rPr lang="en-US" sz="1200" b="1">
                <a:latin typeface="Arial" charset="0"/>
              </a:rPr>
              <a:t>Participation in Treatment</a:t>
            </a:r>
          </a:p>
        </p:txBody>
      </p:sp>
      <p:sp>
        <p:nvSpPr>
          <p:cNvPr id="592996" name="Text Box 100"/>
          <p:cNvSpPr txBox="1">
            <a:spLocks noChangeArrowheads="1"/>
          </p:cNvSpPr>
          <p:nvPr/>
        </p:nvSpPr>
        <p:spPr bwMode="auto">
          <a:xfrm>
            <a:off x="8051800" y="5649913"/>
            <a:ext cx="1682750" cy="6540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90000"/>
              </a:lnSpc>
            </a:pPr>
            <a:r>
              <a:rPr lang="en-US" sz="1200" b="1">
                <a:latin typeface="Arial" charset="0"/>
              </a:rPr>
              <a:t>Reduced Delinquency &amp; </a:t>
            </a:r>
            <a:br>
              <a:rPr lang="en-US" sz="1200" b="1">
                <a:latin typeface="Arial" charset="0"/>
              </a:rPr>
            </a:br>
            <a:r>
              <a:rPr lang="en-US" sz="1200" b="1">
                <a:latin typeface="Arial" charset="0"/>
              </a:rPr>
              <a:t>Substance Abuse</a:t>
            </a:r>
          </a:p>
        </p:txBody>
      </p:sp>
      <p:sp>
        <p:nvSpPr>
          <p:cNvPr id="592997" name="AutoShape 101"/>
          <p:cNvSpPr>
            <a:spLocks noChangeArrowheads="1"/>
          </p:cNvSpPr>
          <p:nvPr/>
        </p:nvSpPr>
        <p:spPr bwMode="auto">
          <a:xfrm>
            <a:off x="8578850" y="5218113"/>
            <a:ext cx="565150" cy="441325"/>
          </a:xfrm>
          <a:prstGeom prst="downArrow">
            <a:avLst>
              <a:gd name="adj1" fmla="val 50000"/>
              <a:gd name="adj2" fmla="val 25000"/>
            </a:avLst>
          </a:prstGeom>
          <a:solidFill>
            <a:srgbClr val="000099"/>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2998" name="Oval 102">
            <a:hlinkClick r:id="rId7" action="ppaction://hlinksldjump" highlightClick="1"/>
            <a:hlinkHover r:id="" action="ppaction://noaction" highlightClick="1"/>
          </p:cNvPr>
          <p:cNvSpPr>
            <a:spLocks noChangeArrowheads="1"/>
          </p:cNvSpPr>
          <p:nvPr/>
        </p:nvSpPr>
        <p:spPr bwMode="auto">
          <a:xfrm>
            <a:off x="8121650" y="4443413"/>
            <a:ext cx="1447800" cy="796925"/>
          </a:xfrm>
          <a:prstGeom prst="ellipse">
            <a:avLst/>
          </a:prstGeom>
          <a:solidFill>
            <a:srgbClr val="99CCFF"/>
          </a:solidFill>
          <a:ln w="12700">
            <a:solidFill>
              <a:srgbClr val="33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nchor="ctr"/>
          <a:lstStyle/>
          <a:p>
            <a:pPr algn="ctr">
              <a:lnSpc>
                <a:spcPct val="90000"/>
              </a:lnSpc>
              <a:spcAft>
                <a:spcPct val="10000"/>
              </a:spcAft>
            </a:pPr>
            <a:r>
              <a:rPr lang="en-US" b="1">
                <a:latin typeface="Arial" charset="0"/>
              </a:rPr>
              <a:t/>
            </a:r>
            <a:br>
              <a:rPr lang="en-US" b="1">
                <a:latin typeface="Arial" charset="0"/>
              </a:rPr>
            </a:br>
            <a:r>
              <a:rPr lang="en-US" b="1">
                <a:latin typeface="Arial" charset="0"/>
              </a:rPr>
              <a:t>Behavior Change</a:t>
            </a:r>
          </a:p>
          <a:p>
            <a:pPr algn="ctr">
              <a:lnSpc>
                <a:spcPct val="90000"/>
              </a:lnSpc>
              <a:spcBef>
                <a:spcPct val="20000"/>
              </a:spcBef>
            </a:pPr>
            <a:r>
              <a:rPr lang="en-US" sz="1200" b="1">
                <a:latin typeface="Arial Narrow" pitchFamily="34" charset="0"/>
              </a:rPr>
              <a:t>  </a:t>
            </a:r>
            <a:endParaRPr lang="en-US"/>
          </a:p>
        </p:txBody>
      </p:sp>
      <p:cxnSp>
        <p:nvCxnSpPr>
          <p:cNvPr id="593000" name="AutoShape 104"/>
          <p:cNvCxnSpPr>
            <a:cxnSpLocks noChangeShapeType="1"/>
            <a:stCxn id="593018" idx="6"/>
            <a:endCxn id="592998" idx="2"/>
          </p:cNvCxnSpPr>
          <p:nvPr/>
        </p:nvCxnSpPr>
        <p:spPr bwMode="auto">
          <a:xfrm>
            <a:off x="7277100" y="4841875"/>
            <a:ext cx="844550" cy="0"/>
          </a:xfrm>
          <a:prstGeom prst="straightConnector1">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3002" name="Text Box 106"/>
          <p:cNvSpPr txBox="1">
            <a:spLocks noChangeArrowheads="1"/>
          </p:cNvSpPr>
          <p:nvPr/>
        </p:nvSpPr>
        <p:spPr bwMode="auto">
          <a:xfrm>
            <a:off x="6842125" y="5033963"/>
            <a:ext cx="228600" cy="825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Bef>
                <a:spcPct val="50000"/>
              </a:spcBef>
            </a:pPr>
            <a:r>
              <a:rPr lang="en-US" sz="800">
                <a:solidFill>
                  <a:schemeClr val="bg1"/>
                </a:solidFill>
              </a:rPr>
              <a:t>x</a:t>
            </a:r>
          </a:p>
        </p:txBody>
      </p:sp>
      <p:cxnSp>
        <p:nvCxnSpPr>
          <p:cNvPr id="593004" name="AutoShape 108"/>
          <p:cNvCxnSpPr>
            <a:cxnSpLocks noChangeShapeType="1"/>
            <a:endCxn id="592994" idx="4"/>
          </p:cNvCxnSpPr>
          <p:nvPr/>
        </p:nvCxnSpPr>
        <p:spPr bwMode="auto">
          <a:xfrm flipV="1">
            <a:off x="7673975" y="3311525"/>
            <a:ext cx="0" cy="1527175"/>
          </a:xfrm>
          <a:prstGeom prst="straightConnector1">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3005" name="AutoShape 109"/>
          <p:cNvCxnSpPr>
            <a:cxnSpLocks noChangeShapeType="1"/>
            <a:stCxn id="592994" idx="6"/>
            <a:endCxn id="593025" idx="0"/>
          </p:cNvCxnSpPr>
          <p:nvPr/>
        </p:nvCxnSpPr>
        <p:spPr bwMode="auto">
          <a:xfrm>
            <a:off x="8359775" y="2992438"/>
            <a:ext cx="479425" cy="593725"/>
          </a:xfrm>
          <a:prstGeom prst="bentConnector2">
            <a:avLst/>
          </a:prstGeom>
          <a:noFill/>
          <a:ln w="19050">
            <a:solidFill>
              <a:schemeClr val="accent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3007" name="Text Box 111"/>
          <p:cNvSpPr txBox="1">
            <a:spLocks noChangeArrowheads="1"/>
          </p:cNvSpPr>
          <p:nvPr/>
        </p:nvSpPr>
        <p:spPr bwMode="auto">
          <a:xfrm>
            <a:off x="6740525" y="4833938"/>
            <a:ext cx="228600" cy="825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Bef>
                <a:spcPct val="50000"/>
              </a:spcBef>
            </a:pPr>
            <a:r>
              <a:rPr lang="en-US" sz="800">
                <a:solidFill>
                  <a:schemeClr val="bg1"/>
                </a:solidFill>
              </a:rPr>
              <a:t>x</a:t>
            </a:r>
          </a:p>
        </p:txBody>
      </p:sp>
      <p:sp>
        <p:nvSpPr>
          <p:cNvPr id="593009" name="Text Box 113">
            <a:hlinkClick r:id="rId8" action="ppaction://hlinksldjump" tooltip="View Self-Efficacy Elements" highlightClick="1"/>
            <a:hlinkHover r:id="" action="ppaction://noaction" highlightClick="1"/>
          </p:cNvPr>
          <p:cNvSpPr txBox="1">
            <a:spLocks noChangeArrowheads="1"/>
          </p:cNvSpPr>
          <p:nvPr/>
        </p:nvSpPr>
        <p:spPr bwMode="auto">
          <a:xfrm>
            <a:off x="4178300" y="5491163"/>
            <a:ext cx="1196975" cy="990600"/>
          </a:xfrm>
          <a:prstGeom prst="rect">
            <a:avLst/>
          </a:prstGeom>
          <a:solidFill>
            <a:srgbClr val="3333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tIns="64008" rIns="45720"/>
          <a:lstStyle>
            <a:lvl1pPr>
              <a:defRPr sz="2400">
                <a:solidFill>
                  <a:schemeClr val="tx1"/>
                </a:solidFill>
                <a:latin typeface="Times New Roman" charset="0"/>
              </a:defRPr>
            </a:lvl1pPr>
            <a:lvl2pPr marL="171450" indent="-57150">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spcBef>
                <a:spcPct val="80000"/>
              </a:spcBef>
            </a:pPr>
            <a:r>
              <a:rPr lang="en-US" sz="1200" b="1">
                <a:solidFill>
                  <a:schemeClr val="bg1"/>
                </a:solidFill>
                <a:latin typeface="Arial" charset="0"/>
              </a:rPr>
              <a:t>Perceived </a:t>
            </a:r>
            <a:br>
              <a:rPr lang="en-US" sz="1200" b="1">
                <a:solidFill>
                  <a:schemeClr val="bg1"/>
                </a:solidFill>
                <a:latin typeface="Arial" charset="0"/>
              </a:rPr>
            </a:br>
            <a:r>
              <a:rPr lang="en-US" sz="1200" b="1">
                <a:solidFill>
                  <a:schemeClr val="bg1"/>
                </a:solidFill>
                <a:latin typeface="Arial" charset="0"/>
              </a:rPr>
              <a:t>Self-Efficacy</a:t>
            </a:r>
          </a:p>
          <a:p>
            <a:pPr lvl="1">
              <a:buFontTx/>
              <a:buChar char="•"/>
            </a:pPr>
            <a:r>
              <a:rPr lang="en-US" sz="1200">
                <a:solidFill>
                  <a:schemeClr val="bg1"/>
                </a:solidFill>
                <a:latin typeface="Arial Narrow" pitchFamily="34" charset="0"/>
              </a:rPr>
              <a:t> information</a:t>
            </a:r>
          </a:p>
          <a:p>
            <a:pPr lvl="1">
              <a:buFontTx/>
              <a:buChar char="•"/>
            </a:pPr>
            <a:r>
              <a:rPr lang="en-US" sz="1200">
                <a:solidFill>
                  <a:schemeClr val="bg1"/>
                </a:solidFill>
                <a:latin typeface="Arial Narrow" pitchFamily="34" charset="0"/>
              </a:rPr>
              <a:t> encouragement</a:t>
            </a:r>
          </a:p>
          <a:p>
            <a:pPr lvl="1">
              <a:buFontTx/>
              <a:buChar char="•"/>
            </a:pPr>
            <a:r>
              <a:rPr lang="en-US" sz="1200">
                <a:solidFill>
                  <a:schemeClr val="bg1"/>
                </a:solidFill>
                <a:latin typeface="Arial Narrow" pitchFamily="34" charset="0"/>
              </a:rPr>
              <a:t> rewards</a:t>
            </a:r>
          </a:p>
        </p:txBody>
      </p:sp>
      <p:cxnSp>
        <p:nvCxnSpPr>
          <p:cNvPr id="593010" name="AutoShape 114"/>
          <p:cNvCxnSpPr>
            <a:cxnSpLocks noChangeShapeType="1"/>
            <a:stCxn id="592984" idx="3"/>
            <a:endCxn id="593009" idx="1"/>
          </p:cNvCxnSpPr>
          <p:nvPr/>
        </p:nvCxnSpPr>
        <p:spPr bwMode="auto">
          <a:xfrm>
            <a:off x="3627438" y="4843463"/>
            <a:ext cx="550862" cy="1143000"/>
          </a:xfrm>
          <a:prstGeom prst="bentConnector3">
            <a:avLst>
              <a:gd name="adj1" fmla="val 49856"/>
            </a:avLst>
          </a:prstGeom>
          <a:noFill/>
          <a:ln w="19050">
            <a:solidFill>
              <a:srgbClr val="3333CC"/>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3011" name="Text Box 115">
            <a:hlinkClick r:id="rId9" action="ppaction://hlinksldjump" tooltip="View Deterrence Elements" highlightClick="1"/>
            <a:hlinkHover r:id="" action="ppaction://noaction" highlightClick="1"/>
          </p:cNvPr>
          <p:cNvSpPr txBox="1">
            <a:spLocks noChangeArrowheads="1"/>
          </p:cNvSpPr>
          <p:nvPr/>
        </p:nvSpPr>
        <p:spPr bwMode="auto">
          <a:xfrm>
            <a:off x="4178300" y="3205163"/>
            <a:ext cx="1200150" cy="990600"/>
          </a:xfrm>
          <a:prstGeom prst="rect">
            <a:avLst/>
          </a:prstGeom>
          <a:solidFill>
            <a:srgbClr val="3333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171450" indent="-57150">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spcBef>
                <a:spcPct val="50000"/>
              </a:spcBef>
            </a:pPr>
            <a:r>
              <a:rPr lang="en-US" sz="1200" b="1">
                <a:solidFill>
                  <a:schemeClr val="bg1"/>
                </a:solidFill>
                <a:latin typeface="Arial" charset="0"/>
              </a:rPr>
              <a:t>Perceived Deterrence</a:t>
            </a:r>
            <a:endParaRPr lang="en-US" sz="1200">
              <a:solidFill>
                <a:schemeClr val="bg1"/>
              </a:solidFill>
              <a:latin typeface="Arial Narrow" pitchFamily="34" charset="0"/>
            </a:endParaRPr>
          </a:p>
          <a:p>
            <a:pPr lvl="1">
              <a:buFontTx/>
              <a:buChar char="•"/>
            </a:pPr>
            <a:r>
              <a:rPr lang="en-US" sz="1200">
                <a:solidFill>
                  <a:schemeClr val="bg1"/>
                </a:solidFill>
                <a:latin typeface="Arial Narrow" pitchFamily="34" charset="0"/>
              </a:rPr>
              <a:t> certainty</a:t>
            </a:r>
          </a:p>
          <a:p>
            <a:pPr lvl="1">
              <a:buFontTx/>
              <a:buChar char="•"/>
            </a:pPr>
            <a:r>
              <a:rPr lang="en-US" sz="1200">
                <a:solidFill>
                  <a:schemeClr val="bg1"/>
                </a:solidFill>
                <a:latin typeface="Arial Narrow" pitchFamily="34" charset="0"/>
              </a:rPr>
              <a:t> celerity</a:t>
            </a:r>
          </a:p>
          <a:p>
            <a:pPr lvl="1">
              <a:buFontTx/>
              <a:buChar char="•"/>
            </a:pPr>
            <a:r>
              <a:rPr lang="en-US" sz="1200">
                <a:solidFill>
                  <a:schemeClr val="bg1"/>
                </a:solidFill>
                <a:latin typeface="Arial Narrow" pitchFamily="34" charset="0"/>
              </a:rPr>
              <a:t> severity</a:t>
            </a:r>
          </a:p>
        </p:txBody>
      </p:sp>
      <p:cxnSp>
        <p:nvCxnSpPr>
          <p:cNvPr id="593012" name="AutoShape 116"/>
          <p:cNvCxnSpPr>
            <a:cxnSpLocks noChangeShapeType="1"/>
            <a:stCxn id="592984" idx="3"/>
            <a:endCxn id="593011" idx="1"/>
          </p:cNvCxnSpPr>
          <p:nvPr/>
        </p:nvCxnSpPr>
        <p:spPr bwMode="auto">
          <a:xfrm flipV="1">
            <a:off x="3627438" y="3700463"/>
            <a:ext cx="550862" cy="1143000"/>
          </a:xfrm>
          <a:prstGeom prst="bentConnector3">
            <a:avLst>
              <a:gd name="adj1" fmla="val 49856"/>
            </a:avLst>
          </a:prstGeom>
          <a:noFill/>
          <a:ln w="19050">
            <a:solidFill>
              <a:schemeClr val="accent2"/>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3013" name="Text Box 117">
            <a:hlinkClick r:id="rId10" action="ppaction://hlinksldjump" highlightClick="1"/>
            <a:hlinkHover r:id="" action="ppaction://noaction" highlightClick="1"/>
          </p:cNvPr>
          <p:cNvSpPr txBox="1">
            <a:spLocks noChangeArrowheads="1"/>
          </p:cNvSpPr>
          <p:nvPr/>
        </p:nvSpPr>
        <p:spPr bwMode="auto">
          <a:xfrm>
            <a:off x="4181475" y="4411663"/>
            <a:ext cx="1196975" cy="865187"/>
          </a:xfrm>
          <a:prstGeom prst="rect">
            <a:avLst/>
          </a:prstGeom>
          <a:solidFill>
            <a:srgbClr val="3333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tIns="64008" rIns="45720"/>
          <a:lstStyle>
            <a:lvl1pPr>
              <a:defRPr sz="2400">
                <a:solidFill>
                  <a:schemeClr val="tx1"/>
                </a:solidFill>
                <a:latin typeface="Times New Roman" charset="0"/>
              </a:defRPr>
            </a:lvl1pPr>
            <a:lvl2pPr marL="171450" indent="-57150">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spcBef>
                <a:spcPct val="80000"/>
              </a:spcBef>
            </a:pPr>
            <a:r>
              <a:rPr lang="en-US" sz="1200" b="1">
                <a:solidFill>
                  <a:schemeClr val="bg1"/>
                </a:solidFill>
                <a:latin typeface="Arial" charset="0"/>
              </a:rPr>
              <a:t>Perceived Legitimacy</a:t>
            </a:r>
          </a:p>
          <a:p>
            <a:pPr lvl="1">
              <a:buFontTx/>
              <a:buChar char="•"/>
            </a:pPr>
            <a:r>
              <a:rPr lang="en-US" sz="1200">
                <a:solidFill>
                  <a:schemeClr val="bg1"/>
                </a:solidFill>
                <a:latin typeface="Arial Narrow" pitchFamily="34" charset="0"/>
              </a:rPr>
              <a:t> fairness</a:t>
            </a:r>
          </a:p>
          <a:p>
            <a:pPr lvl="1">
              <a:buFontTx/>
              <a:buChar char="•"/>
            </a:pPr>
            <a:r>
              <a:rPr lang="en-US" sz="1200">
                <a:solidFill>
                  <a:schemeClr val="bg1"/>
                </a:solidFill>
                <a:latin typeface="Arial Narrow" pitchFamily="34" charset="0"/>
              </a:rPr>
              <a:t> proportionality</a:t>
            </a:r>
          </a:p>
        </p:txBody>
      </p:sp>
      <p:cxnSp>
        <p:nvCxnSpPr>
          <p:cNvPr id="593014" name="AutoShape 118"/>
          <p:cNvCxnSpPr>
            <a:cxnSpLocks noChangeShapeType="1"/>
            <a:stCxn id="592984" idx="3"/>
            <a:endCxn id="593013" idx="1"/>
          </p:cNvCxnSpPr>
          <p:nvPr/>
        </p:nvCxnSpPr>
        <p:spPr bwMode="auto">
          <a:xfrm>
            <a:off x="3627438" y="4843463"/>
            <a:ext cx="554037" cy="1587"/>
          </a:xfrm>
          <a:prstGeom prst="straightConnector1">
            <a:avLst/>
          </a:prstGeom>
          <a:noFill/>
          <a:ln w="19050">
            <a:solidFill>
              <a:schemeClr val="accent2"/>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3016" name="AutoShape 120"/>
          <p:cNvCxnSpPr>
            <a:cxnSpLocks noChangeShapeType="1"/>
            <a:stCxn id="593011" idx="3"/>
            <a:endCxn id="593018" idx="0"/>
          </p:cNvCxnSpPr>
          <p:nvPr/>
        </p:nvCxnSpPr>
        <p:spPr bwMode="auto">
          <a:xfrm>
            <a:off x="5378450" y="3700463"/>
            <a:ext cx="1212850" cy="820737"/>
          </a:xfrm>
          <a:prstGeom prst="bentConnector2">
            <a:avLst/>
          </a:prstGeom>
          <a:noFill/>
          <a:ln w="19050">
            <a:solidFill>
              <a:srgbClr val="3333CC"/>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3017" name="AutoShape 121"/>
          <p:cNvCxnSpPr>
            <a:cxnSpLocks noChangeShapeType="1"/>
            <a:stCxn id="593009" idx="3"/>
            <a:endCxn id="593018" idx="4"/>
          </p:cNvCxnSpPr>
          <p:nvPr/>
        </p:nvCxnSpPr>
        <p:spPr bwMode="auto">
          <a:xfrm flipV="1">
            <a:off x="5375275" y="5160963"/>
            <a:ext cx="1216025" cy="825500"/>
          </a:xfrm>
          <a:prstGeom prst="bentConnector2">
            <a:avLst/>
          </a:prstGeom>
          <a:noFill/>
          <a:ln w="19050">
            <a:solidFill>
              <a:srgbClr val="3333CC"/>
            </a:solidFill>
            <a:miter lim="800000"/>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3018" name="Oval 122">
            <a:hlinkClick r:id="rId11" action="ppaction://hlinksldjump" tooltip="View Motivation Elements" highlightClick="1"/>
            <a:hlinkHover r:id="" action="ppaction://noaction" highlightClick="1"/>
          </p:cNvPr>
          <p:cNvSpPr>
            <a:spLocks noChangeArrowheads="1"/>
          </p:cNvSpPr>
          <p:nvPr/>
        </p:nvSpPr>
        <p:spPr bwMode="auto">
          <a:xfrm>
            <a:off x="5905500" y="4521200"/>
            <a:ext cx="1371600" cy="639763"/>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a:r>
              <a:rPr lang="en-US" sz="1200" b="1">
                <a:latin typeface="Arial" charset="0"/>
              </a:rPr>
              <a:t>Motivation to Change</a:t>
            </a:r>
          </a:p>
        </p:txBody>
      </p:sp>
      <p:cxnSp>
        <p:nvCxnSpPr>
          <p:cNvPr id="593019" name="AutoShape 123"/>
          <p:cNvCxnSpPr>
            <a:cxnSpLocks noChangeShapeType="1"/>
            <a:stCxn id="593013" idx="3"/>
            <a:endCxn id="593018" idx="2"/>
          </p:cNvCxnSpPr>
          <p:nvPr/>
        </p:nvCxnSpPr>
        <p:spPr bwMode="auto">
          <a:xfrm flipV="1">
            <a:off x="5378450" y="4841875"/>
            <a:ext cx="527050" cy="3175"/>
          </a:xfrm>
          <a:prstGeom prst="straightConnector1">
            <a:avLst/>
          </a:prstGeom>
          <a:noFill/>
          <a:ln w="19050">
            <a:solidFill>
              <a:srgbClr val="3333CC"/>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3024" name="Rectangle 128"/>
          <p:cNvSpPr>
            <a:spLocks noGrp="1" noChangeArrowheads="1"/>
          </p:cNvSpPr>
          <p:nvPr>
            <p:ph type="title"/>
          </p:nvPr>
        </p:nvSpPr>
        <p:spPr>
          <a:xfrm>
            <a:off x="1371600" y="90488"/>
            <a:ext cx="8612188" cy="1200150"/>
          </a:xfrm>
          <a:noFill/>
          <a:ln/>
        </p:spPr>
        <p:txBody>
          <a:bodyPr/>
          <a:lstStyle/>
          <a:p>
            <a:r>
              <a:rPr lang="en-US" sz="4000"/>
              <a:t>Elements in the UI Framework</a:t>
            </a:r>
          </a:p>
        </p:txBody>
      </p:sp>
      <p:sp>
        <p:nvSpPr>
          <p:cNvPr id="593025" name="AutoShape 129">
            <a:hlinkClick r:id="rId12" action="ppaction://hlinksldjump"/>
            <a:hlinkHover r:id="" action="ppaction://noaction" highlightClick="1"/>
          </p:cNvPr>
          <p:cNvSpPr>
            <a:spLocks noChangeArrowheads="1"/>
          </p:cNvSpPr>
          <p:nvPr/>
        </p:nvSpPr>
        <p:spPr bwMode="auto">
          <a:xfrm>
            <a:off x="8382000" y="3586163"/>
            <a:ext cx="914400" cy="381000"/>
          </a:xfrm>
          <a:prstGeom prst="roundRect">
            <a:avLst>
              <a:gd name="adj" fmla="val 16667"/>
            </a:avLst>
          </a:prstGeom>
          <a:solidFill>
            <a:schemeClr val="hlink"/>
          </a:solidFill>
          <a:ln w="12700">
            <a:solidFill>
              <a:srgbClr val="33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r>
              <a:rPr lang="en-US" sz="1200" i="1">
                <a:latin typeface="Arial" charset="0"/>
              </a:rPr>
              <a:t>Therapeutic Catalyst</a:t>
            </a:r>
          </a:p>
        </p:txBody>
      </p:sp>
      <p:cxnSp>
        <p:nvCxnSpPr>
          <p:cNvPr id="593026" name="AutoShape 130"/>
          <p:cNvCxnSpPr>
            <a:cxnSpLocks noChangeShapeType="1"/>
            <a:stCxn id="593025" idx="2"/>
            <a:endCxn id="592998" idx="0"/>
          </p:cNvCxnSpPr>
          <p:nvPr/>
        </p:nvCxnSpPr>
        <p:spPr bwMode="auto">
          <a:xfrm>
            <a:off x="8839200" y="3967163"/>
            <a:ext cx="6350" cy="476250"/>
          </a:xfrm>
          <a:prstGeom prst="straightConnector1">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3027" name="Rectangle 131"/>
          <p:cNvSpPr>
            <a:spLocks noChangeArrowheads="1"/>
          </p:cNvSpPr>
          <p:nvPr/>
        </p:nvSpPr>
        <p:spPr bwMode="auto">
          <a:xfrm>
            <a:off x="438150" y="6629400"/>
            <a:ext cx="4724400" cy="304800"/>
          </a:xfrm>
          <a:prstGeom prst="rect">
            <a:avLst/>
          </a:prstGeom>
          <a:solidFill>
            <a:srgbClr val="FFFFCC"/>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93028" name="Text Box 132"/>
          <p:cNvSpPr txBox="1">
            <a:spLocks noChangeArrowheads="1"/>
          </p:cNvSpPr>
          <p:nvPr/>
        </p:nvSpPr>
        <p:spPr bwMode="auto">
          <a:xfrm>
            <a:off x="1635125" y="6696075"/>
            <a:ext cx="593725" cy="165100"/>
          </a:xfrm>
          <a:prstGeom prst="rect">
            <a:avLst/>
          </a:prstGeom>
          <a:solidFill>
            <a:srgbClr val="666699"/>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nchor="ctr" anchorCtr="1"/>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900" b="1">
                <a:solidFill>
                  <a:schemeClr val="bg1"/>
                </a:solidFill>
                <a:latin typeface="Arial" charset="0"/>
              </a:rPr>
              <a:t>Outputs</a:t>
            </a:r>
            <a:endParaRPr lang="en-US" sz="900">
              <a:solidFill>
                <a:schemeClr val="bg1"/>
              </a:solidFill>
              <a:latin typeface="Arial" charset="0"/>
            </a:endParaRPr>
          </a:p>
        </p:txBody>
      </p:sp>
      <p:sp>
        <p:nvSpPr>
          <p:cNvPr id="593029" name="Text Box 133"/>
          <p:cNvSpPr txBox="1">
            <a:spLocks noChangeArrowheads="1"/>
          </p:cNvSpPr>
          <p:nvPr/>
        </p:nvSpPr>
        <p:spPr bwMode="auto">
          <a:xfrm>
            <a:off x="2319338" y="6697663"/>
            <a:ext cx="1462087" cy="165100"/>
          </a:xfrm>
          <a:prstGeom prst="rect">
            <a:avLst/>
          </a:prstGeom>
          <a:solidFill>
            <a:srgbClr val="3333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nchor="ctr" anchorCtr="1"/>
          <a:lstStyle>
            <a:lvl1pPr>
              <a:defRPr sz="2400">
                <a:solidFill>
                  <a:schemeClr val="tx1"/>
                </a:solidFill>
                <a:latin typeface="Times New Roman" charset="0"/>
              </a:defRPr>
            </a:lvl1pPr>
            <a:lvl2pPr marL="171450" indent="-57150">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spcBef>
                <a:spcPct val="50000"/>
              </a:spcBef>
            </a:pPr>
            <a:r>
              <a:rPr lang="en-US" sz="900" b="1">
                <a:solidFill>
                  <a:schemeClr val="bg1"/>
                </a:solidFill>
                <a:latin typeface="Arial" charset="0"/>
              </a:rPr>
              <a:t>Intermediate Outcomes</a:t>
            </a:r>
            <a:endParaRPr lang="en-US" sz="900">
              <a:solidFill>
                <a:schemeClr val="bg1"/>
              </a:solidFill>
              <a:latin typeface="Arial" charset="0"/>
            </a:endParaRPr>
          </a:p>
        </p:txBody>
      </p:sp>
      <p:sp>
        <p:nvSpPr>
          <p:cNvPr id="593030" name="Oval 134"/>
          <p:cNvSpPr>
            <a:spLocks noChangeArrowheads="1"/>
          </p:cNvSpPr>
          <p:nvPr/>
        </p:nvSpPr>
        <p:spPr bwMode="auto">
          <a:xfrm>
            <a:off x="3862388" y="6697663"/>
            <a:ext cx="1189037" cy="182562"/>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r>
              <a:rPr lang="en-US" sz="900" b="1">
                <a:latin typeface="Arial" charset="0"/>
              </a:rPr>
              <a:t>End Outcomes</a:t>
            </a:r>
          </a:p>
        </p:txBody>
      </p:sp>
      <p:sp>
        <p:nvSpPr>
          <p:cNvPr id="593031" name="Text Box 135"/>
          <p:cNvSpPr txBox="1">
            <a:spLocks noChangeArrowheads="1"/>
          </p:cNvSpPr>
          <p:nvPr/>
        </p:nvSpPr>
        <p:spPr bwMode="auto">
          <a:xfrm>
            <a:off x="952500" y="6692900"/>
            <a:ext cx="593725" cy="165100"/>
          </a:xfrm>
          <a:prstGeom prst="rect">
            <a:avLst/>
          </a:prstGeom>
          <a:solidFill>
            <a:srgbClr val="003366"/>
          </a:solidFill>
          <a:ln w="12700">
            <a:solidFill>
              <a:srgbClr val="0033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lnSpc>
                <a:spcPct val="90000"/>
              </a:lnSpc>
              <a:spcBef>
                <a:spcPct val="20000"/>
              </a:spcBef>
            </a:pPr>
            <a:r>
              <a:rPr lang="en-US" sz="900" b="1">
                <a:solidFill>
                  <a:schemeClr val="bg1"/>
                </a:solidFill>
                <a:latin typeface="Arial" charset="0"/>
              </a:rPr>
              <a:t>Inputs</a:t>
            </a:r>
          </a:p>
        </p:txBody>
      </p:sp>
      <p:sp>
        <p:nvSpPr>
          <p:cNvPr id="593032" name="Text Box 136"/>
          <p:cNvSpPr txBox="1">
            <a:spLocks noChangeArrowheads="1"/>
          </p:cNvSpPr>
          <p:nvPr/>
        </p:nvSpPr>
        <p:spPr bwMode="auto">
          <a:xfrm>
            <a:off x="395288" y="6643688"/>
            <a:ext cx="609600" cy="27463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spAutoFit/>
          </a:bodyPr>
          <a:lstStyle/>
          <a:p>
            <a:pPr algn="ctr">
              <a:spcBef>
                <a:spcPct val="50000"/>
              </a:spcBef>
            </a:pPr>
            <a:r>
              <a:rPr lang="en-US" sz="1200">
                <a:latin typeface="Arial Black" pitchFamily="34" charset="0"/>
              </a:rPr>
              <a:t>Key:</a:t>
            </a:r>
          </a:p>
        </p:txBody>
      </p:sp>
      <p:sp>
        <p:nvSpPr>
          <p:cNvPr id="593033" name="Rectangle 137"/>
          <p:cNvSpPr>
            <a:spLocks noChangeArrowheads="1"/>
          </p:cNvSpPr>
          <p:nvPr/>
        </p:nvSpPr>
        <p:spPr bwMode="auto">
          <a:xfrm>
            <a:off x="0" y="1282700"/>
            <a:ext cx="10058400" cy="304800"/>
          </a:xfrm>
          <a:prstGeom prst="rect">
            <a:avLst/>
          </a:prstGeom>
          <a:solidFill>
            <a:srgbClr val="C0C0C0"/>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93034" name="Text Box 138">
            <a:hlinkClick r:id="rId13"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593035" name="Text Box 139">
            <a:hlinkClick r:id="rId14"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593036" name="Text Box 140">
            <a:hlinkClick r:id="rId15"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593037" name="Text Box 141">
            <a:hlinkClick r:id="rId1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blinds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593956" name="AutoShape 36"/>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4018" name="Rectangle 98"/>
          <p:cNvSpPr>
            <a:spLocks noChangeArrowheads="1"/>
          </p:cNvSpPr>
          <p:nvPr/>
        </p:nvSpPr>
        <p:spPr bwMode="auto">
          <a:xfrm>
            <a:off x="1422400" y="2870200"/>
            <a:ext cx="6807200" cy="4064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The framework begins by identifying key program inputs, or the range of activities pursued as part of juvenile drug court programs, both in and out of the courtroom.</a:t>
            </a:r>
          </a:p>
          <a:p>
            <a:pPr>
              <a:spcAft>
                <a:spcPct val="70000"/>
              </a:spcAft>
            </a:pPr>
            <a:r>
              <a:rPr lang="en-US" sz="1400">
                <a:latin typeface="Microsoft Sans Serif" pitchFamily="34" charset="0"/>
              </a:rPr>
              <a:t>Juvenile drug court activities are partly shaped by a theory of program impact, whether implicit or explicit, and partly by local context, including funding incentives and the client population being served.  Identifying and disaggregating the individual activities comprising juvenile drug courts is a critical task in evaluation research.  Each program component should be measured separately so that its relative impact on program and client outcomes can be isolated and compared.</a:t>
            </a:r>
          </a:p>
          <a:p>
            <a:pPr>
              <a:spcAft>
                <a:spcPct val="70000"/>
              </a:spcAft>
            </a:pPr>
            <a:r>
              <a:rPr lang="en-US" sz="1400">
                <a:latin typeface="Microsoft Sans Serif" pitchFamily="34" charset="0"/>
              </a:rPr>
              <a:t>Key program components may include a wide variety of factors, including the scheduling of courtroom appearances, courtroom dynamics, legal procedures, judicial behavior, case management strategies, the delivery of treatment, the uses and timing of incentives and sanctions, parental participation, the use of detention, and virtually any other feature of the program believed to affect client outcomes. </a:t>
            </a:r>
          </a:p>
          <a:p>
            <a:pPr>
              <a:spcAft>
                <a:spcPct val="70000"/>
              </a:spcAft>
            </a:pPr>
            <a:r>
              <a:rPr lang="en-US" sz="1400">
                <a:latin typeface="Microsoft Sans Serif" pitchFamily="34" charset="0"/>
              </a:rPr>
              <a:t>By tracking how these key components vary, or how they are applied differently in different cases, researchers will be able to identify which program components are most closely associated with positive client outcomes.</a:t>
            </a:r>
          </a:p>
        </p:txBody>
      </p:sp>
      <p:sp>
        <p:nvSpPr>
          <p:cNvPr id="594020" name="Text Box 100"/>
          <p:cNvSpPr txBox="1">
            <a:spLocks noChangeArrowheads="1"/>
          </p:cNvSpPr>
          <p:nvPr/>
        </p:nvSpPr>
        <p:spPr bwMode="auto">
          <a:xfrm>
            <a:off x="1412875" y="2032000"/>
            <a:ext cx="1511300" cy="641350"/>
          </a:xfrm>
          <a:prstGeom prst="rect">
            <a:avLst/>
          </a:prstGeom>
          <a:solidFill>
            <a:srgbClr val="003366"/>
          </a:solidFill>
          <a:ln>
            <a:noFill/>
          </a:ln>
          <a:effectLst/>
          <a:extLs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50000"/>
              </a:spcBef>
            </a:pPr>
            <a:r>
              <a:rPr lang="en-US" sz="1800" b="1">
                <a:solidFill>
                  <a:schemeClr val="bg1"/>
                </a:solidFill>
                <a:latin typeface="Arial" charset="0"/>
              </a:rPr>
              <a:t>Drug Court Activities</a:t>
            </a:r>
          </a:p>
        </p:txBody>
      </p:sp>
      <p:sp>
        <p:nvSpPr>
          <p:cNvPr id="594035" name="Rectangle 115"/>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94036" name="Text Box 116">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594037" name="Text Box 117">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594038" name="Text Box 118">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594041" name="AutoShape 121">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594042" name="Text Box 122">
            <a:hlinkClick r:id="" action="ppaction://hlinkshowjump?jump=nextslide"/>
            <a:hlinkHover r:id="" action="ppaction://noaction" highlightClick="1"/>
          </p:cNvPr>
          <p:cNvSpPr txBox="1">
            <a:spLocks noChangeArrowheads="1"/>
          </p:cNvSpPr>
          <p:nvPr/>
        </p:nvSpPr>
        <p:spPr bwMode="auto">
          <a:xfrm>
            <a:off x="3875088"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594043" name="Text Box 123">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1026"/>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08259" name="AutoShape 1027"/>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8260" name="Rectangle 1028"/>
          <p:cNvSpPr>
            <a:spLocks noChangeArrowheads="1"/>
          </p:cNvSpPr>
          <p:nvPr/>
        </p:nvSpPr>
        <p:spPr bwMode="auto">
          <a:xfrm>
            <a:off x="1435100" y="2870200"/>
            <a:ext cx="6870700" cy="39878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The National Association of Drug Court Professionals (1997) developed a list of key components for drug courts based upon the work of an inter-disciplinary committee:</a:t>
            </a:r>
          </a:p>
          <a:p>
            <a:pPr>
              <a:spcAft>
                <a:spcPct val="55000"/>
              </a:spcAft>
            </a:pPr>
            <a:r>
              <a:rPr lang="en-US" sz="1400">
                <a:latin typeface="Microsoft Sans Serif" pitchFamily="34" charset="0"/>
              </a:rPr>
              <a:t>1. Drug courts integrate alcohol and other drug treatment services with justice system </a:t>
            </a:r>
            <a:br>
              <a:rPr lang="en-US" sz="1400">
                <a:latin typeface="Microsoft Sans Serif" pitchFamily="34" charset="0"/>
              </a:rPr>
            </a:br>
            <a:r>
              <a:rPr lang="en-US" sz="1400">
                <a:latin typeface="Microsoft Sans Serif" pitchFamily="34" charset="0"/>
              </a:rPr>
              <a:t>    case processing.</a:t>
            </a:r>
          </a:p>
          <a:p>
            <a:pPr>
              <a:spcAft>
                <a:spcPct val="55000"/>
              </a:spcAft>
            </a:pPr>
            <a:r>
              <a:rPr lang="en-US" sz="1400">
                <a:latin typeface="Microsoft Sans Serif" pitchFamily="34" charset="0"/>
              </a:rPr>
              <a:t>2. Using a non-adversarial approach, prosecution and defense counsel promote public</a:t>
            </a:r>
            <a:br>
              <a:rPr lang="en-US" sz="1400">
                <a:latin typeface="Microsoft Sans Serif" pitchFamily="34" charset="0"/>
              </a:rPr>
            </a:br>
            <a:r>
              <a:rPr lang="en-US" sz="1400">
                <a:latin typeface="Microsoft Sans Serif" pitchFamily="34" charset="0"/>
              </a:rPr>
              <a:t>    safety while protecting participants’ due process rights.</a:t>
            </a:r>
          </a:p>
          <a:p>
            <a:pPr>
              <a:spcAft>
                <a:spcPct val="55000"/>
              </a:spcAft>
            </a:pPr>
            <a:r>
              <a:rPr lang="en-US" sz="1400">
                <a:latin typeface="Microsoft Sans Serif" pitchFamily="34" charset="0"/>
              </a:rPr>
              <a:t>3. Eligible participants are identified early and promptly placed in the drug court</a:t>
            </a:r>
            <a:br>
              <a:rPr lang="en-US" sz="1400">
                <a:latin typeface="Microsoft Sans Serif" pitchFamily="34" charset="0"/>
              </a:rPr>
            </a:br>
            <a:r>
              <a:rPr lang="en-US" sz="1400">
                <a:latin typeface="Microsoft Sans Serif" pitchFamily="34" charset="0"/>
              </a:rPr>
              <a:t>    program.</a:t>
            </a:r>
          </a:p>
          <a:p>
            <a:pPr>
              <a:spcAft>
                <a:spcPct val="55000"/>
              </a:spcAft>
            </a:pPr>
            <a:r>
              <a:rPr lang="en-US" sz="1400">
                <a:latin typeface="Microsoft Sans Serif" pitchFamily="34" charset="0"/>
              </a:rPr>
              <a:t>4. Drug courts provide access to a continuum of alcohol, drug, and other related</a:t>
            </a:r>
            <a:br>
              <a:rPr lang="en-US" sz="1400">
                <a:latin typeface="Microsoft Sans Serif" pitchFamily="34" charset="0"/>
              </a:rPr>
            </a:br>
            <a:r>
              <a:rPr lang="en-US" sz="1400">
                <a:latin typeface="Microsoft Sans Serif" pitchFamily="34" charset="0"/>
              </a:rPr>
              <a:t>     treatment and rehabilitative services.</a:t>
            </a:r>
          </a:p>
          <a:p>
            <a:pPr>
              <a:spcAft>
                <a:spcPct val="55000"/>
              </a:spcAft>
            </a:pPr>
            <a:r>
              <a:rPr lang="en-US" sz="1400">
                <a:latin typeface="Microsoft Sans Serif" pitchFamily="34" charset="0"/>
              </a:rPr>
              <a:t>5. Abstinence is monitored by frequent alcohol and other drug testing.</a:t>
            </a:r>
          </a:p>
          <a:p>
            <a:pPr>
              <a:spcAft>
                <a:spcPct val="55000"/>
              </a:spcAft>
            </a:pPr>
            <a:r>
              <a:rPr lang="en-US" sz="1400">
                <a:latin typeface="Microsoft Sans Serif" pitchFamily="34" charset="0"/>
              </a:rPr>
              <a:t>6. A coordinated strategy governs drug court responses to participants’ compliance.</a:t>
            </a:r>
          </a:p>
          <a:p>
            <a:pPr>
              <a:spcAft>
                <a:spcPct val="55000"/>
              </a:spcAft>
            </a:pPr>
            <a:r>
              <a:rPr lang="en-US" sz="1400">
                <a:latin typeface="Microsoft Sans Serif" pitchFamily="34" charset="0"/>
              </a:rPr>
              <a:t>7. Ongoing judicial interaction with each drug court participant is essential.</a:t>
            </a:r>
          </a:p>
        </p:txBody>
      </p:sp>
      <p:sp>
        <p:nvSpPr>
          <p:cNvPr id="608283" name="Rectangle 1051"/>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08284" name="Text Box 1052">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08285" name="Text Box 1053">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08286" name="Text Box 1054">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08293" name="Text Box 1061">
            <a:hlinkClick r:id="rId5" action="ppaction://hlinksldjump"/>
            <a:hlinkHover r:id="" action="ppaction://noaction" highlightClick="1"/>
          </p:cNvPr>
          <p:cNvSpPr txBox="1">
            <a:spLocks noChangeArrowheads="1"/>
          </p:cNvSpPr>
          <p:nvPr/>
        </p:nvSpPr>
        <p:spPr bwMode="auto">
          <a:xfrm>
            <a:off x="1412875" y="2032000"/>
            <a:ext cx="1511300" cy="641350"/>
          </a:xfrm>
          <a:prstGeom prst="rect">
            <a:avLst/>
          </a:prstGeom>
          <a:solidFill>
            <a:srgbClr val="003366"/>
          </a:solidFill>
          <a:ln>
            <a:noFill/>
          </a:ln>
          <a:effectLst/>
          <a:extLs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50000"/>
              </a:spcBef>
            </a:pPr>
            <a:r>
              <a:rPr lang="en-US" sz="1800" b="1">
                <a:solidFill>
                  <a:schemeClr val="bg1"/>
                </a:solidFill>
                <a:latin typeface="Arial" charset="0"/>
              </a:rPr>
              <a:t>Drug Court Activities</a:t>
            </a:r>
          </a:p>
        </p:txBody>
      </p:sp>
      <p:sp>
        <p:nvSpPr>
          <p:cNvPr id="608294" name="AutoShape 1062">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08295" name="Text Box 1063">
            <a:hlinkClick r:id="" action="ppaction://hlinkshowjump?jump=nextslide"/>
            <a:hlinkHover r:id="" action="ppaction://noaction" highlightClick="1"/>
          </p:cNvPr>
          <p:cNvSpPr txBox="1">
            <a:spLocks noChangeArrowheads="1"/>
          </p:cNvSpPr>
          <p:nvPr/>
        </p:nvSpPr>
        <p:spPr bwMode="auto">
          <a:xfrm>
            <a:off x="3875088"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608296" name="Text Box 1064">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angle 2050"/>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09283" name="AutoShape 2051"/>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9284" name="Rectangle 2052"/>
          <p:cNvSpPr>
            <a:spLocks noChangeArrowheads="1"/>
          </p:cNvSpPr>
          <p:nvPr/>
        </p:nvSpPr>
        <p:spPr bwMode="auto">
          <a:xfrm>
            <a:off x="1435100" y="2870200"/>
            <a:ext cx="6642100" cy="36068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40000"/>
              </a:spcAft>
            </a:pPr>
            <a:r>
              <a:rPr lang="en-US" sz="1400">
                <a:latin typeface="Microsoft Sans Serif" pitchFamily="34" charset="0"/>
              </a:rPr>
              <a:t>8. Monitoring and evaluation measure the achievement of program goals and</a:t>
            </a:r>
            <a:br>
              <a:rPr lang="en-US" sz="1400">
                <a:latin typeface="Microsoft Sans Serif" pitchFamily="34" charset="0"/>
              </a:rPr>
            </a:br>
            <a:r>
              <a:rPr lang="en-US" sz="1400">
                <a:latin typeface="Microsoft Sans Serif" pitchFamily="34" charset="0"/>
              </a:rPr>
              <a:t>    gauge effectiveness.</a:t>
            </a:r>
          </a:p>
          <a:p>
            <a:pPr>
              <a:spcAft>
                <a:spcPct val="40000"/>
              </a:spcAft>
            </a:pPr>
            <a:r>
              <a:rPr lang="en-US" sz="1400">
                <a:latin typeface="Microsoft Sans Serif" pitchFamily="34" charset="0"/>
              </a:rPr>
              <a:t>9. Continuing interdisciplinary education promotes effective drug court planning,</a:t>
            </a:r>
            <a:br>
              <a:rPr lang="en-US" sz="1400">
                <a:latin typeface="Microsoft Sans Serif" pitchFamily="34" charset="0"/>
              </a:rPr>
            </a:br>
            <a:r>
              <a:rPr lang="en-US" sz="1400">
                <a:latin typeface="Microsoft Sans Serif" pitchFamily="34" charset="0"/>
              </a:rPr>
              <a:t>     implementation, and operations.</a:t>
            </a:r>
          </a:p>
          <a:p>
            <a:pPr>
              <a:spcAft>
                <a:spcPct val="100000"/>
              </a:spcAft>
            </a:pPr>
            <a:r>
              <a:rPr lang="en-US" sz="1400">
                <a:latin typeface="Microsoft Sans Serif" pitchFamily="34" charset="0"/>
              </a:rPr>
              <a:t>10. Forging partnerships among drug courts, public agencies, and community-</a:t>
            </a:r>
            <a:br>
              <a:rPr lang="en-US" sz="1400">
                <a:latin typeface="Microsoft Sans Serif" pitchFamily="34" charset="0"/>
              </a:rPr>
            </a:br>
            <a:r>
              <a:rPr lang="en-US" sz="1400">
                <a:latin typeface="Microsoft Sans Serif" pitchFamily="34" charset="0"/>
              </a:rPr>
              <a:t>      based organizations generates local support and enhances drug court </a:t>
            </a:r>
            <a:br>
              <a:rPr lang="en-US" sz="1400">
                <a:latin typeface="Microsoft Sans Serif" pitchFamily="34" charset="0"/>
              </a:rPr>
            </a:br>
            <a:r>
              <a:rPr lang="en-US" sz="1400">
                <a:latin typeface="Microsoft Sans Serif" pitchFamily="34" charset="0"/>
              </a:rPr>
              <a:t>      program effectiveness.</a:t>
            </a:r>
          </a:p>
          <a:p>
            <a:pPr>
              <a:spcAft>
                <a:spcPct val="70000"/>
              </a:spcAft>
            </a:pPr>
            <a:r>
              <a:rPr lang="en-US" sz="1400">
                <a:latin typeface="Microsoft Sans Serif" pitchFamily="34" charset="0"/>
              </a:rPr>
              <a:t>The NADCP “key components” provided a good starting point for researchers, but they are not theoretically derived, nor are they detailed enough to provide guidelines for measurement.  It is not possible, for example, to infer from the list of key components exactly how each program mechanism is thought to affect client outcomes, if at all. </a:t>
            </a:r>
          </a:p>
          <a:p>
            <a:pPr>
              <a:spcAft>
                <a:spcPct val="70000"/>
              </a:spcAft>
            </a:pPr>
            <a:r>
              <a:rPr lang="en-US" sz="1400">
                <a:latin typeface="Microsoft Sans Serif" pitchFamily="34" charset="0"/>
              </a:rPr>
              <a:t>Other frameworks have been developed specifically for juvenile drug courts. </a:t>
            </a:r>
          </a:p>
        </p:txBody>
      </p:sp>
      <p:sp>
        <p:nvSpPr>
          <p:cNvPr id="609298" name="Rectangle 2066"/>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09299" name="Text Box 2067">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09300" name="Text Box 2068">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09301" name="Text Box 2069">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09308" name="Text Box 2076">
            <a:hlinkClick r:id="rId5" action="ppaction://hlinksldjump"/>
            <a:hlinkHover r:id="" action="ppaction://noaction" highlightClick="1"/>
          </p:cNvPr>
          <p:cNvSpPr txBox="1">
            <a:spLocks noChangeArrowheads="1"/>
          </p:cNvSpPr>
          <p:nvPr/>
        </p:nvSpPr>
        <p:spPr bwMode="auto">
          <a:xfrm>
            <a:off x="1412875" y="2032000"/>
            <a:ext cx="1511300" cy="641350"/>
          </a:xfrm>
          <a:prstGeom prst="rect">
            <a:avLst/>
          </a:prstGeom>
          <a:solidFill>
            <a:srgbClr val="003366"/>
          </a:solidFill>
          <a:ln>
            <a:noFill/>
          </a:ln>
          <a:effectLst/>
          <a:extLs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50000"/>
              </a:spcBef>
            </a:pPr>
            <a:r>
              <a:rPr lang="en-US" sz="1800" b="1">
                <a:solidFill>
                  <a:schemeClr val="bg1"/>
                </a:solidFill>
                <a:latin typeface="Arial" charset="0"/>
              </a:rPr>
              <a:t>Drug Court Activities</a:t>
            </a:r>
          </a:p>
        </p:txBody>
      </p:sp>
      <p:sp>
        <p:nvSpPr>
          <p:cNvPr id="609309" name="AutoShape 2077">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09310" name="Text Box 2078">
            <a:hlinkClick r:id="" action="ppaction://hlinkshowjump?jump=nextslide"/>
            <a:hlinkHover r:id="" action="ppaction://noaction" highlightClick="1"/>
          </p:cNvPr>
          <p:cNvSpPr txBox="1">
            <a:spLocks noChangeArrowheads="1"/>
          </p:cNvSpPr>
          <p:nvPr/>
        </p:nvSpPr>
        <p:spPr bwMode="auto">
          <a:xfrm>
            <a:off x="3875088"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609311" name="Text Box 2079">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1026"/>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23619" name="AutoShape 1027"/>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3620" name="Rectangle 1028"/>
          <p:cNvSpPr>
            <a:spLocks noChangeArrowheads="1"/>
          </p:cNvSpPr>
          <p:nvPr/>
        </p:nvSpPr>
        <p:spPr bwMode="auto">
          <a:xfrm>
            <a:off x="1422400" y="2870200"/>
            <a:ext cx="6807200" cy="39878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In 2003, the National Drug Court Institute collaborated with the National Council of Juvenile &amp; Family Court Judges to draft a set of key components for juvenile drug courts.  Their work resulted in a list of 16 elements, or “strategies in practice” that juvenile drug courts could include in their program operations.</a:t>
            </a:r>
          </a:p>
          <a:p>
            <a:pPr>
              <a:spcAft>
                <a:spcPct val="70000"/>
              </a:spcAft>
            </a:pPr>
            <a:r>
              <a:rPr lang="en-US" sz="1400">
                <a:latin typeface="Microsoft Sans Serif" pitchFamily="34" charset="0"/>
              </a:rPr>
              <a:t>In devising this list of strategies, the committee responsible for the reported noted that there were at least three reasons why drug courts for adolescent offenders are different from adult drug courts:</a:t>
            </a:r>
          </a:p>
          <a:p>
            <a:pPr>
              <a:spcAft>
                <a:spcPct val="70000"/>
              </a:spcAft>
            </a:pPr>
            <a:r>
              <a:rPr lang="en-US" sz="1400">
                <a:latin typeface="Microsoft Sans Serif" pitchFamily="34" charset="0"/>
              </a:rPr>
              <a:t>1) young people are usually not addicted to drugs (even if they might regularly</a:t>
            </a:r>
            <a:br>
              <a:rPr lang="en-US" sz="1400">
                <a:latin typeface="Microsoft Sans Serif" pitchFamily="34" charset="0"/>
              </a:rPr>
            </a:br>
            <a:r>
              <a:rPr lang="en-US" sz="1400">
                <a:latin typeface="Microsoft Sans Serif" pitchFamily="34" charset="0"/>
              </a:rPr>
              <a:t>    consume drugs) and treatment approaches used by juvenile drug courts need </a:t>
            </a:r>
            <a:br>
              <a:rPr lang="en-US" sz="1400">
                <a:latin typeface="Microsoft Sans Serif" pitchFamily="34" charset="0"/>
              </a:rPr>
            </a:br>
            <a:r>
              <a:rPr lang="en-US" sz="1400">
                <a:latin typeface="Microsoft Sans Serif" pitchFamily="34" charset="0"/>
              </a:rPr>
              <a:t>    to account for this difference; </a:t>
            </a:r>
          </a:p>
          <a:p>
            <a:pPr>
              <a:spcAft>
                <a:spcPct val="70000"/>
              </a:spcAft>
            </a:pPr>
            <a:r>
              <a:rPr lang="en-US" sz="1400">
                <a:latin typeface="Microsoft Sans Serif" pitchFamily="34" charset="0"/>
              </a:rPr>
              <a:t>2) an adolescent’s reasons to use drugs may be different from those of an adult, </a:t>
            </a:r>
            <a:br>
              <a:rPr lang="en-US" sz="1400">
                <a:latin typeface="Microsoft Sans Serif" pitchFamily="34" charset="0"/>
              </a:rPr>
            </a:br>
            <a:r>
              <a:rPr lang="en-US" sz="1400">
                <a:latin typeface="Microsoft Sans Serif" pitchFamily="34" charset="0"/>
              </a:rPr>
              <a:t>    and the court process needs to be cognizant of the complications introduced </a:t>
            </a:r>
            <a:br>
              <a:rPr lang="en-US" sz="1400">
                <a:latin typeface="Microsoft Sans Serif" pitchFamily="34" charset="0"/>
              </a:rPr>
            </a:br>
            <a:r>
              <a:rPr lang="en-US" sz="1400">
                <a:latin typeface="Microsoft Sans Serif" pitchFamily="34" charset="0"/>
              </a:rPr>
              <a:t>    by an adolescent’s ongoing intellectual, emotional, and social development;  </a:t>
            </a:r>
          </a:p>
          <a:p>
            <a:pPr>
              <a:spcAft>
                <a:spcPct val="70000"/>
              </a:spcAft>
            </a:pPr>
            <a:r>
              <a:rPr lang="en-US" sz="1400">
                <a:latin typeface="Microsoft Sans Serif" pitchFamily="34" charset="0"/>
              </a:rPr>
              <a:t>3) juvenile drug courts serve young offenders </a:t>
            </a:r>
            <a:r>
              <a:rPr lang="en-US" sz="1400" u="sng">
                <a:latin typeface="Microsoft Sans Serif" pitchFamily="34" charset="0"/>
              </a:rPr>
              <a:t>and their families</a:t>
            </a:r>
            <a:r>
              <a:rPr lang="en-US" sz="1400">
                <a:latin typeface="Microsoft Sans Serif" pitchFamily="34" charset="0"/>
              </a:rPr>
              <a:t>. </a:t>
            </a:r>
          </a:p>
        </p:txBody>
      </p:sp>
      <p:sp>
        <p:nvSpPr>
          <p:cNvPr id="623629" name="Rectangle 1037"/>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23630" name="Text Box 1038">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23631" name="Text Box 1039">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23632" name="Text Box 1040">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23639" name="Text Box 1047">
            <a:hlinkClick r:id="rId5" action="ppaction://hlinksldjump"/>
            <a:hlinkHover r:id="" action="ppaction://noaction" highlightClick="1"/>
          </p:cNvPr>
          <p:cNvSpPr txBox="1">
            <a:spLocks noChangeArrowheads="1"/>
          </p:cNvSpPr>
          <p:nvPr/>
        </p:nvSpPr>
        <p:spPr bwMode="auto">
          <a:xfrm>
            <a:off x="1412875" y="2032000"/>
            <a:ext cx="1511300" cy="641350"/>
          </a:xfrm>
          <a:prstGeom prst="rect">
            <a:avLst/>
          </a:prstGeom>
          <a:solidFill>
            <a:srgbClr val="003366"/>
          </a:solidFill>
          <a:ln>
            <a:noFill/>
          </a:ln>
          <a:effectLst/>
          <a:extLs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50000"/>
              </a:spcBef>
            </a:pPr>
            <a:r>
              <a:rPr lang="en-US" sz="1800" b="1">
                <a:solidFill>
                  <a:schemeClr val="bg1"/>
                </a:solidFill>
                <a:latin typeface="Arial" charset="0"/>
              </a:rPr>
              <a:t>Drug Court Activities</a:t>
            </a:r>
          </a:p>
        </p:txBody>
      </p:sp>
      <p:sp>
        <p:nvSpPr>
          <p:cNvPr id="623640" name="AutoShape 1048">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23641" name="Text Box 1049">
            <a:hlinkClick r:id="" action="ppaction://hlinkshowjump?jump=nextslide"/>
            <a:hlinkHover r:id="" action="ppaction://noaction" highlightClick="1"/>
          </p:cNvPr>
          <p:cNvSpPr txBox="1">
            <a:spLocks noChangeArrowheads="1"/>
          </p:cNvSpPr>
          <p:nvPr/>
        </p:nvSpPr>
        <p:spPr bwMode="auto">
          <a:xfrm>
            <a:off x="3875088"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623642" name="Text Box 1050">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1026"/>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24643" name="AutoShape 1027"/>
          <p:cNvCxnSpPr>
            <a:cxnSpLocks noChangeShapeType="1"/>
          </p:cNvCxnSpPr>
          <p:nvPr/>
        </p:nvCxnSpPr>
        <p:spPr bwMode="auto">
          <a:xfrm>
            <a:off x="8848725" y="67818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4644" name="Rectangle 1028"/>
          <p:cNvSpPr>
            <a:spLocks noChangeArrowheads="1"/>
          </p:cNvSpPr>
          <p:nvPr/>
        </p:nvSpPr>
        <p:spPr bwMode="auto">
          <a:xfrm>
            <a:off x="1409700" y="2870200"/>
            <a:ext cx="8128000" cy="381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The NDCI/ NCJFCJ framework listed 16 “strategies in practice” for juvenile drug courts:</a:t>
            </a:r>
          </a:p>
        </p:txBody>
      </p:sp>
      <p:sp>
        <p:nvSpPr>
          <p:cNvPr id="624651" name="Rectangle 1035"/>
          <p:cNvSpPr>
            <a:spLocks noChangeArrowheads="1"/>
          </p:cNvSpPr>
          <p:nvPr/>
        </p:nvSpPr>
        <p:spPr bwMode="auto">
          <a:xfrm>
            <a:off x="1409700" y="3251200"/>
            <a:ext cx="3543300" cy="30734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marL="457200" indent="-457200">
              <a:spcAft>
                <a:spcPct val="20000"/>
              </a:spcAft>
              <a:buFontTx/>
              <a:buAutoNum type="arabicParenR"/>
            </a:pPr>
            <a:r>
              <a:rPr lang="en-US" sz="1400">
                <a:latin typeface="Microsoft Sans Serif" pitchFamily="34" charset="0"/>
              </a:rPr>
              <a:t>Collaborative planning</a:t>
            </a:r>
          </a:p>
          <a:p>
            <a:pPr marL="457200" indent="-457200">
              <a:spcAft>
                <a:spcPct val="20000"/>
              </a:spcAft>
              <a:buFontTx/>
              <a:buAutoNum type="arabicParenR"/>
            </a:pPr>
            <a:r>
              <a:rPr lang="en-US" sz="1400">
                <a:latin typeface="Microsoft Sans Serif" pitchFamily="34" charset="0"/>
              </a:rPr>
              <a:t>Teamwork, non-adversarial, focused on youth rather than agency concerns</a:t>
            </a:r>
          </a:p>
          <a:p>
            <a:pPr marL="457200" indent="-457200">
              <a:spcAft>
                <a:spcPct val="20000"/>
              </a:spcAft>
              <a:buFontTx/>
              <a:buAutoNum type="arabicParenR"/>
            </a:pPr>
            <a:r>
              <a:rPr lang="en-US" sz="1400">
                <a:latin typeface="Microsoft Sans Serif" pitchFamily="34" charset="0"/>
              </a:rPr>
              <a:t>Clearly defined target populations</a:t>
            </a:r>
          </a:p>
          <a:p>
            <a:pPr marL="457200" indent="-457200">
              <a:spcAft>
                <a:spcPct val="20000"/>
              </a:spcAft>
              <a:buFontTx/>
              <a:buAutoNum type="arabicParenR"/>
            </a:pPr>
            <a:r>
              <a:rPr lang="en-US" sz="1400">
                <a:latin typeface="Microsoft Sans Serif" pitchFamily="34" charset="0"/>
              </a:rPr>
              <a:t>Judicial involvement and supervision</a:t>
            </a:r>
          </a:p>
          <a:p>
            <a:pPr marL="457200" indent="-457200">
              <a:spcAft>
                <a:spcPct val="20000"/>
              </a:spcAft>
              <a:buFontTx/>
              <a:buAutoNum type="arabicParenR"/>
            </a:pPr>
            <a:r>
              <a:rPr lang="en-US" sz="1400">
                <a:latin typeface="Microsoft Sans Serif" pitchFamily="34" charset="0"/>
              </a:rPr>
              <a:t>Monitoring and evaluation</a:t>
            </a:r>
          </a:p>
          <a:p>
            <a:pPr marL="457200" indent="-457200">
              <a:spcAft>
                <a:spcPct val="20000"/>
              </a:spcAft>
              <a:buFontTx/>
              <a:buAutoNum type="arabicParenR"/>
            </a:pPr>
            <a:r>
              <a:rPr lang="en-US" sz="1400">
                <a:latin typeface="Microsoft Sans Serif" pitchFamily="34" charset="0"/>
              </a:rPr>
              <a:t>Community partnerships to expand options for youth and families</a:t>
            </a:r>
          </a:p>
          <a:p>
            <a:pPr marL="457200" indent="-457200">
              <a:spcAft>
                <a:spcPct val="20000"/>
              </a:spcAft>
              <a:buFontTx/>
              <a:buAutoNum type="arabicParenR"/>
            </a:pPr>
            <a:r>
              <a:rPr lang="en-US" sz="1400">
                <a:latin typeface="Microsoft Sans Serif" pitchFamily="34" charset="0"/>
              </a:rPr>
              <a:t>Comprehensive treatment planning tailored to needs of youth &amp; families</a:t>
            </a:r>
          </a:p>
          <a:p>
            <a:pPr marL="457200" indent="-457200">
              <a:spcAft>
                <a:spcPct val="20000"/>
              </a:spcAft>
              <a:buFontTx/>
              <a:buAutoNum type="arabicParenR"/>
            </a:pPr>
            <a:r>
              <a:rPr lang="en-US" sz="1400">
                <a:latin typeface="Microsoft Sans Serif" pitchFamily="34" charset="0"/>
              </a:rPr>
              <a:t>Developmentally appropriate services</a:t>
            </a:r>
          </a:p>
          <a:p>
            <a:pPr marL="457200" indent="-457200">
              <a:spcAft>
                <a:spcPct val="20000"/>
              </a:spcAft>
              <a:buFontTx/>
              <a:buAutoNum type="arabicParenR"/>
            </a:pPr>
            <a:r>
              <a:rPr lang="en-US" sz="1400">
                <a:latin typeface="Microsoft Sans Serif" pitchFamily="34" charset="0"/>
              </a:rPr>
              <a:t>Gender-appropriate services</a:t>
            </a:r>
          </a:p>
        </p:txBody>
      </p:sp>
      <p:sp>
        <p:nvSpPr>
          <p:cNvPr id="624653" name="Rectangle 1037"/>
          <p:cNvSpPr>
            <a:spLocks noChangeArrowheads="1"/>
          </p:cNvSpPr>
          <p:nvPr/>
        </p:nvSpPr>
        <p:spPr bwMode="auto">
          <a:xfrm>
            <a:off x="5334000" y="3251200"/>
            <a:ext cx="3657600" cy="2743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marL="457200" indent="-457200">
              <a:spcAft>
                <a:spcPct val="20000"/>
              </a:spcAft>
              <a:buFontTx/>
              <a:buAutoNum type="arabicParenR" startAt="10"/>
            </a:pPr>
            <a:r>
              <a:rPr lang="en-US" sz="1400">
                <a:latin typeface="Microsoft Sans Serif" pitchFamily="34" charset="0"/>
              </a:rPr>
              <a:t>Culturally competent services</a:t>
            </a:r>
          </a:p>
          <a:p>
            <a:pPr marL="457200" indent="-457200">
              <a:spcAft>
                <a:spcPct val="20000"/>
              </a:spcAft>
              <a:buFontTx/>
              <a:buAutoNum type="arabicParenR" startAt="10"/>
            </a:pPr>
            <a:r>
              <a:rPr lang="en-US" sz="1400">
                <a:latin typeface="Microsoft Sans Serif" pitchFamily="34" charset="0"/>
              </a:rPr>
              <a:t>Focus on strengths of youth &amp; families</a:t>
            </a:r>
          </a:p>
          <a:p>
            <a:pPr marL="457200" indent="-457200">
              <a:spcAft>
                <a:spcPct val="20000"/>
              </a:spcAft>
              <a:buFontTx/>
              <a:buAutoNum type="arabicParenR" startAt="10"/>
            </a:pPr>
            <a:r>
              <a:rPr lang="en-US" sz="1400">
                <a:latin typeface="Microsoft Sans Serif" pitchFamily="34" charset="0"/>
              </a:rPr>
              <a:t>Engage families as valued partners in all components of the program</a:t>
            </a:r>
          </a:p>
          <a:p>
            <a:pPr marL="457200" indent="-457200">
              <a:spcAft>
                <a:spcPct val="20000"/>
              </a:spcAft>
              <a:buFontTx/>
              <a:buAutoNum type="arabicParenR" startAt="10"/>
            </a:pPr>
            <a:r>
              <a:rPr lang="en-US" sz="1400">
                <a:latin typeface="Microsoft Sans Serif" pitchFamily="34" charset="0"/>
              </a:rPr>
              <a:t>Coordinate with school systems</a:t>
            </a:r>
          </a:p>
          <a:p>
            <a:pPr marL="457200" indent="-457200">
              <a:spcAft>
                <a:spcPct val="20000"/>
              </a:spcAft>
              <a:buFontTx/>
              <a:buAutoNum type="arabicParenR" startAt="10"/>
            </a:pPr>
            <a:r>
              <a:rPr lang="en-US" sz="1400">
                <a:latin typeface="Microsoft Sans Serif" pitchFamily="34" charset="0"/>
              </a:rPr>
              <a:t>Frequent, random, and observed drug testing</a:t>
            </a:r>
          </a:p>
          <a:p>
            <a:pPr marL="457200" indent="-457200">
              <a:spcAft>
                <a:spcPct val="20000"/>
              </a:spcAft>
              <a:buFontTx/>
              <a:buAutoNum type="arabicParenR" startAt="10"/>
            </a:pPr>
            <a:r>
              <a:rPr lang="en-US" sz="1400">
                <a:latin typeface="Microsoft Sans Serif" pitchFamily="34" charset="0"/>
              </a:rPr>
              <a:t>Goal-oriented incentives and sanctions designed to motivate offender change</a:t>
            </a:r>
          </a:p>
          <a:p>
            <a:pPr marL="457200" indent="-457200">
              <a:spcAft>
                <a:spcPct val="20000"/>
              </a:spcAft>
              <a:buFontTx/>
              <a:buAutoNum type="arabicParenR" startAt="10"/>
            </a:pPr>
            <a:r>
              <a:rPr lang="en-US" sz="1400">
                <a:latin typeface="Microsoft Sans Serif" pitchFamily="34" charset="0"/>
              </a:rPr>
              <a:t>Protect offender and family privacy while allowing the drug court team to access key information</a:t>
            </a:r>
          </a:p>
        </p:txBody>
      </p:sp>
      <p:sp>
        <p:nvSpPr>
          <p:cNvPr id="624656" name="Rectangle 1040"/>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24657" name="Text Box 1041">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24658" name="Text Box 1042">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24659" name="Text Box 1043">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24666" name="Text Box 1050">
            <a:hlinkClick r:id="rId5" action="ppaction://hlinksldjump"/>
            <a:hlinkHover r:id="" action="ppaction://noaction" highlightClick="1"/>
          </p:cNvPr>
          <p:cNvSpPr txBox="1">
            <a:spLocks noChangeArrowheads="1"/>
          </p:cNvSpPr>
          <p:nvPr/>
        </p:nvSpPr>
        <p:spPr bwMode="auto">
          <a:xfrm>
            <a:off x="1412875" y="2032000"/>
            <a:ext cx="1511300" cy="641350"/>
          </a:xfrm>
          <a:prstGeom prst="rect">
            <a:avLst/>
          </a:prstGeom>
          <a:solidFill>
            <a:srgbClr val="003366"/>
          </a:solidFill>
          <a:ln>
            <a:noFill/>
          </a:ln>
          <a:effectLst/>
          <a:extLs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50000"/>
              </a:spcBef>
            </a:pPr>
            <a:r>
              <a:rPr lang="en-US" sz="1800" b="1">
                <a:solidFill>
                  <a:schemeClr val="bg1"/>
                </a:solidFill>
                <a:latin typeface="Arial" charset="0"/>
              </a:rPr>
              <a:t>Drug Court Activities</a:t>
            </a:r>
          </a:p>
        </p:txBody>
      </p:sp>
      <p:sp>
        <p:nvSpPr>
          <p:cNvPr id="624667" name="AutoShape 1051">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24668" name="Text Box 1052">
            <a:hlinkClick r:id="" action="ppaction://hlinkshowjump?jump=nextslide"/>
            <a:hlinkHover r:id="" action="ppaction://noaction" highlightClick="1"/>
          </p:cNvPr>
          <p:cNvSpPr txBox="1">
            <a:spLocks noChangeArrowheads="1"/>
          </p:cNvSpPr>
          <p:nvPr/>
        </p:nvSpPr>
        <p:spPr bwMode="auto">
          <a:xfrm>
            <a:off x="3875088"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624669" name="Text Box 1053">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25667" name="AutoShape 3"/>
          <p:cNvCxnSpPr>
            <a:cxnSpLocks noChangeShapeType="1"/>
          </p:cNvCxnSpPr>
          <p:nvPr/>
        </p:nvCxnSpPr>
        <p:spPr bwMode="auto">
          <a:xfrm>
            <a:off x="8848725" y="67818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5668" name="Rectangle 4"/>
          <p:cNvSpPr>
            <a:spLocks noChangeArrowheads="1"/>
          </p:cNvSpPr>
          <p:nvPr/>
        </p:nvSpPr>
        <p:spPr bwMode="auto">
          <a:xfrm>
            <a:off x="1422400" y="2870200"/>
            <a:ext cx="6654800" cy="38354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As with the adult drug court framework developed by the NADCP in 1997, the NDCI/NCJFCJ framework for juvenile drug courts was not directly conducive to evaluation and hypothesis testing.  The framework did not suggest exactly how each of the basic elements would affect offender outcomes, but it asserted that they were related to program effectiveness. </a:t>
            </a:r>
          </a:p>
          <a:p>
            <a:pPr>
              <a:spcAft>
                <a:spcPct val="70000"/>
              </a:spcAft>
            </a:pPr>
            <a:r>
              <a:rPr lang="en-US" sz="1400">
                <a:latin typeface="Microsoft Sans Serif" pitchFamily="34" charset="0"/>
              </a:rPr>
              <a:t>The framework provided another important starting point, however, for investigators who need to know what practitioners value the most about their programs and which elements of the juvenile drug court process </a:t>
            </a:r>
            <a:r>
              <a:rPr lang="en-US" sz="1400" u="sng">
                <a:latin typeface="Microsoft Sans Serif" pitchFamily="34" charset="0"/>
              </a:rPr>
              <a:t>may be</a:t>
            </a:r>
            <a:r>
              <a:rPr lang="en-US" sz="1400">
                <a:latin typeface="Microsoft Sans Serif" pitchFamily="34" charset="0"/>
              </a:rPr>
              <a:t> related to effectiveness.</a:t>
            </a:r>
          </a:p>
          <a:p>
            <a:pPr>
              <a:spcAft>
                <a:spcPct val="70000"/>
              </a:spcAft>
            </a:pPr>
            <a:r>
              <a:rPr lang="en-US" sz="1400">
                <a:latin typeface="Microsoft Sans Serif" pitchFamily="34" charset="0"/>
              </a:rPr>
              <a:t>The next step is for researchers and practitioners to work together to build the empirical evidence needed to establish the causal pathways between the basic elements of drug court programs and client outcomes.</a:t>
            </a:r>
          </a:p>
          <a:p>
            <a:pPr>
              <a:spcAft>
                <a:spcPct val="70000"/>
              </a:spcAft>
            </a:pPr>
            <a:r>
              <a:rPr lang="en-US" sz="1400">
                <a:latin typeface="Microsoft Sans Serif" pitchFamily="34" charset="0"/>
              </a:rPr>
              <a:t>Measurement of program activities will have to rely largely on documentation and written descriptions, but whenever possible evaluators should include direct observations of courtroom procedures and agency practices.</a:t>
            </a:r>
          </a:p>
        </p:txBody>
      </p:sp>
      <p:sp>
        <p:nvSpPr>
          <p:cNvPr id="625677" name="Rectangle 13"/>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25678" name="Text Box 14">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25679" name="Text Box 15">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25680" name="Text Box 16">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25681" name="Text Box 17">
            <a:hlinkClick r:id="rId5" action="ppaction://hlinksldjump"/>
            <a:hlinkHover r:id="" action="ppaction://noaction" highlightClick="1"/>
          </p:cNvPr>
          <p:cNvSpPr txBox="1">
            <a:spLocks noChangeArrowheads="1"/>
          </p:cNvSpPr>
          <p:nvPr/>
        </p:nvSpPr>
        <p:spPr bwMode="auto">
          <a:xfrm>
            <a:off x="1412875" y="2032000"/>
            <a:ext cx="1511300" cy="641350"/>
          </a:xfrm>
          <a:prstGeom prst="rect">
            <a:avLst/>
          </a:prstGeom>
          <a:solidFill>
            <a:srgbClr val="003366"/>
          </a:solidFill>
          <a:ln>
            <a:noFill/>
          </a:ln>
          <a:effectLst/>
          <a:extLs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50000"/>
              </a:spcBef>
            </a:pPr>
            <a:r>
              <a:rPr lang="en-US" sz="1800" b="1">
                <a:solidFill>
                  <a:schemeClr val="bg1"/>
                </a:solidFill>
                <a:latin typeface="Arial" charset="0"/>
              </a:rPr>
              <a:t>Drug Court Activities</a:t>
            </a:r>
          </a:p>
        </p:txBody>
      </p:sp>
      <p:sp>
        <p:nvSpPr>
          <p:cNvPr id="625682" name="Text Box 18">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595971"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5974" name="Rectangle 6"/>
          <p:cNvSpPr>
            <a:spLocks noChangeArrowheads="1"/>
          </p:cNvSpPr>
          <p:nvPr/>
        </p:nvSpPr>
        <p:spPr bwMode="auto">
          <a:xfrm>
            <a:off x="1422400" y="3327400"/>
            <a:ext cx="6807200" cy="34544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Juvenile drug court programs produce two basic “outputs”  – organization &amp; authority.</a:t>
            </a:r>
          </a:p>
          <a:p>
            <a:pPr>
              <a:spcAft>
                <a:spcPct val="70000"/>
              </a:spcAft>
            </a:pPr>
            <a:r>
              <a:rPr lang="en-US" sz="1400" b="1">
                <a:latin typeface="Microsoft Sans Serif" pitchFamily="34" charset="0"/>
              </a:rPr>
              <a:t>Organization:</a:t>
            </a:r>
            <a:r>
              <a:rPr lang="en-US" sz="1400">
                <a:latin typeface="Microsoft Sans Serif" pitchFamily="34" charset="0"/>
              </a:rPr>
              <a:t> Juvenile drug courts use judicial leadership and the court’s community influence to improve the strength and diversity of drug treatment agencies and other service delivery agencies in the juvenile justice system.</a:t>
            </a:r>
          </a:p>
          <a:p>
            <a:pPr>
              <a:spcAft>
                <a:spcPct val="70000"/>
              </a:spcAft>
            </a:pPr>
            <a:r>
              <a:rPr lang="en-US" sz="1400">
                <a:latin typeface="Microsoft Sans Serif" pitchFamily="34" charset="0"/>
              </a:rPr>
              <a:t>One of the principal ways that juvenile drug courts are different from traditional juvenile courts is in the extent to which they extend their reach beyond the courtroom.  Juvenile drug courts, and especially the judges in juvenile drug courts, are often deeply involved in the design, development, and management of service-delivery systems for drug-involved juveniles.</a:t>
            </a:r>
          </a:p>
          <a:p>
            <a:r>
              <a:rPr lang="en-US" sz="1400">
                <a:latin typeface="Microsoft Sans Serif" pitchFamily="34" charset="0"/>
              </a:rPr>
              <a:t>Instead of merely selecting from available programs and ordering youth to participate in them, juvenile drug courts work to develop needed resources and they hold treatment providers accountable by frequently reviewing the individual progress of court cases and determining whether each case is being properly managed.</a:t>
            </a:r>
          </a:p>
        </p:txBody>
      </p:sp>
      <p:sp>
        <p:nvSpPr>
          <p:cNvPr id="595977" name="Text Box 9"/>
          <p:cNvSpPr txBox="1">
            <a:spLocks noChangeArrowheads="1"/>
          </p:cNvSpPr>
          <p:nvPr/>
        </p:nvSpPr>
        <p:spPr bwMode="auto">
          <a:xfrm>
            <a:off x="1416050" y="2032000"/>
            <a:ext cx="1662113" cy="1066800"/>
          </a:xfrm>
          <a:prstGeom prst="rect">
            <a:avLst/>
          </a:prstGeom>
          <a:solidFill>
            <a:srgbClr val="666699"/>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Organization</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capacity</a:t>
            </a:r>
          </a:p>
          <a:p>
            <a:pPr lvl="1">
              <a:lnSpc>
                <a:spcPct val="90000"/>
              </a:lnSpc>
              <a:spcBef>
                <a:spcPct val="5000"/>
              </a:spcBef>
              <a:buFontTx/>
              <a:buChar char="•"/>
            </a:pPr>
            <a:r>
              <a:rPr lang="en-US" sz="1600">
                <a:solidFill>
                  <a:schemeClr val="bg1"/>
                </a:solidFill>
                <a:latin typeface="Arial Narrow" pitchFamily="34" charset="0"/>
              </a:rPr>
              <a:t>coordination</a:t>
            </a:r>
          </a:p>
          <a:p>
            <a:pPr lvl="1">
              <a:lnSpc>
                <a:spcPct val="90000"/>
              </a:lnSpc>
              <a:spcBef>
                <a:spcPct val="5000"/>
              </a:spcBef>
              <a:buFontTx/>
              <a:buChar char="•"/>
            </a:pPr>
            <a:r>
              <a:rPr lang="en-US" sz="1600">
                <a:solidFill>
                  <a:schemeClr val="bg1"/>
                </a:solidFill>
                <a:latin typeface="Arial Narrow" pitchFamily="34" charset="0"/>
              </a:rPr>
              <a:t>accountability</a:t>
            </a:r>
          </a:p>
        </p:txBody>
      </p:sp>
      <p:sp>
        <p:nvSpPr>
          <p:cNvPr id="596003" name="Rectangle 35"/>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96004" name="Text Box 36">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596005" name="Text Box 37">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596006" name="Text Box 38">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596011" name="AutoShape 43">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596012" name="Text Box 44">
            <a:hlinkClick r:id="" action="ppaction://hlinkshowjump?jump=nextslide"/>
            <a:hlinkHover r:id="" action="ppaction://noaction" highlightClick="1"/>
          </p:cNvPr>
          <p:cNvSpPr txBox="1">
            <a:spLocks noChangeArrowheads="1"/>
          </p:cNvSpPr>
          <p:nvPr/>
        </p:nvSpPr>
        <p:spPr bwMode="auto">
          <a:xfrm>
            <a:off x="3886200"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596013" name="Text Box 45">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1026"/>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596995" name="AutoShape 1027"/>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6998" name="Rectangle 1030"/>
          <p:cNvSpPr>
            <a:spLocks noChangeArrowheads="1"/>
          </p:cNvSpPr>
          <p:nvPr/>
        </p:nvSpPr>
        <p:spPr bwMode="auto">
          <a:xfrm>
            <a:off x="1422400" y="3327400"/>
            <a:ext cx="6731000" cy="3124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r>
              <a:rPr lang="en-US" sz="1400">
                <a:latin typeface="Microsoft Sans Serif" pitchFamily="34" charset="0"/>
              </a:rPr>
              <a:t>By actively supervising and overseeing the adequacy of drug treatment and service delivery, juvenile drug courts ensure that clients receive whatever services and supports they need to begin and sustain a process of behavioral change.</a:t>
            </a:r>
          </a:p>
          <a:p>
            <a:r>
              <a:rPr lang="en-US" sz="1400">
                <a:latin typeface="Microsoft Sans Serif" pitchFamily="34" charset="0"/>
              </a:rPr>
              <a:t/>
            </a:r>
            <a:br>
              <a:rPr lang="en-US" sz="1400">
                <a:latin typeface="Microsoft Sans Serif" pitchFamily="34" charset="0"/>
              </a:rPr>
            </a:br>
            <a:r>
              <a:rPr lang="en-US" sz="1400">
                <a:latin typeface="Microsoft Sans Serif" pitchFamily="34" charset="0"/>
              </a:rPr>
              <a:t>Some of the key elements in organizational oversight might include the frequency and thoroughness of inter-agency client staffings, the quality and specificity of communication between the court and other service providers, the interactions of judges and staff during courtroom hearings, judicial responses to failed service plans, and court management of the RFP process for new services. </a:t>
            </a:r>
          </a:p>
          <a:p>
            <a:pPr>
              <a:spcAft>
                <a:spcPct val="70000"/>
              </a:spcAft>
            </a:pPr>
            <a:r>
              <a:rPr lang="en-US" sz="1400">
                <a:latin typeface="Microsoft Sans Serif" pitchFamily="34" charset="0"/>
              </a:rPr>
              <a:t/>
            </a:r>
            <a:br>
              <a:rPr lang="en-US" sz="1400">
                <a:latin typeface="Microsoft Sans Serif" pitchFamily="34" charset="0"/>
              </a:rPr>
            </a:br>
            <a:r>
              <a:rPr lang="en-US" sz="1400">
                <a:latin typeface="Microsoft Sans Serif" pitchFamily="34" charset="0"/>
              </a:rPr>
              <a:t>Researchers could measure these elements in a variety of ways, but they should at least assess the resource “capacity” of the service delivery system and how it responds to court intervention, the “coordination” of services (from the perspective of the judge, the youth, and the family), and the “accountability” of the entire system.</a:t>
            </a:r>
          </a:p>
        </p:txBody>
      </p:sp>
      <p:sp>
        <p:nvSpPr>
          <p:cNvPr id="596999" name="Text Box 1031">
            <a:hlinkClick r:id="" action="ppaction://hlinkshowjump?jump=previousslide"/>
            <a:hlinkHover r:id="" action="ppaction://noaction" highlightClick="1"/>
          </p:cNvPr>
          <p:cNvSpPr txBox="1">
            <a:spLocks noChangeArrowheads="1"/>
          </p:cNvSpPr>
          <p:nvPr/>
        </p:nvSpPr>
        <p:spPr bwMode="auto">
          <a:xfrm>
            <a:off x="1416050" y="2032000"/>
            <a:ext cx="1662113" cy="1066800"/>
          </a:xfrm>
          <a:prstGeom prst="rect">
            <a:avLst/>
          </a:prstGeom>
          <a:solidFill>
            <a:srgbClr val="666699"/>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Organization</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capacity</a:t>
            </a:r>
          </a:p>
          <a:p>
            <a:pPr lvl="1">
              <a:lnSpc>
                <a:spcPct val="90000"/>
              </a:lnSpc>
              <a:spcBef>
                <a:spcPct val="5000"/>
              </a:spcBef>
              <a:buFontTx/>
              <a:buChar char="•"/>
            </a:pPr>
            <a:r>
              <a:rPr lang="en-US" sz="1600">
                <a:solidFill>
                  <a:schemeClr val="bg1"/>
                </a:solidFill>
                <a:latin typeface="Arial Narrow" pitchFamily="34" charset="0"/>
              </a:rPr>
              <a:t>coordination</a:t>
            </a:r>
          </a:p>
          <a:p>
            <a:pPr lvl="1">
              <a:lnSpc>
                <a:spcPct val="90000"/>
              </a:lnSpc>
              <a:spcBef>
                <a:spcPct val="5000"/>
              </a:spcBef>
              <a:buFontTx/>
              <a:buChar char="•"/>
            </a:pPr>
            <a:r>
              <a:rPr lang="en-US" sz="1600">
                <a:solidFill>
                  <a:schemeClr val="bg1"/>
                </a:solidFill>
                <a:latin typeface="Arial Narrow" pitchFamily="34" charset="0"/>
              </a:rPr>
              <a:t>accountability</a:t>
            </a:r>
          </a:p>
        </p:txBody>
      </p:sp>
      <p:sp>
        <p:nvSpPr>
          <p:cNvPr id="597022" name="Rectangle 1054"/>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97023" name="Text Box 1055">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597024" name="Text Box 1056">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597025" name="Text Box 1057">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597030" name="AutoShape 1062">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597031" name="Text Box 1063">
            <a:hlinkClick r:id="" action="ppaction://hlinkshowjump?jump=nextslide"/>
            <a:hlinkHover r:id="" action="ppaction://noaction" highlightClick="1"/>
          </p:cNvPr>
          <p:cNvSpPr txBox="1">
            <a:spLocks noChangeArrowheads="1"/>
          </p:cNvSpPr>
          <p:nvPr/>
        </p:nvSpPr>
        <p:spPr bwMode="auto">
          <a:xfrm>
            <a:off x="3886200"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597032" name="Text Box 1064">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599043"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9044" name="Rectangle 4"/>
          <p:cNvSpPr>
            <a:spLocks noChangeArrowheads="1"/>
          </p:cNvSpPr>
          <p:nvPr/>
        </p:nvSpPr>
        <p:spPr bwMode="auto">
          <a:xfrm>
            <a:off x="1422400" y="3327400"/>
            <a:ext cx="6959600" cy="3505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20000"/>
              </a:spcAft>
            </a:pPr>
            <a:r>
              <a:rPr lang="en-US" sz="1400" u="sng">
                <a:latin typeface="Microsoft Sans Serif" pitchFamily="34" charset="0"/>
              </a:rPr>
              <a:t>Capacity</a:t>
            </a:r>
          </a:p>
          <a:p>
            <a:pPr>
              <a:spcAft>
                <a:spcPct val="70000"/>
              </a:spcAft>
            </a:pPr>
            <a:r>
              <a:rPr lang="en-US" sz="1400">
                <a:latin typeface="Microsoft Sans Serif" pitchFamily="34" charset="0"/>
              </a:rPr>
              <a:t>The capacity of the service-delivery system refers to the size and diversity of treatment resources available for drug court clients, as well as the intensity and adequacy of treatment services. Measures of capacity could include the percentage of juvenile drug court cases in which a service ordered by the court is actually available.</a:t>
            </a:r>
          </a:p>
          <a:p>
            <a:pPr>
              <a:spcAft>
                <a:spcPct val="20000"/>
              </a:spcAft>
            </a:pPr>
            <a:r>
              <a:rPr lang="en-US" sz="1400" u="sng">
                <a:latin typeface="Microsoft Sans Serif" pitchFamily="34" charset="0"/>
              </a:rPr>
              <a:t>Coordination</a:t>
            </a:r>
          </a:p>
          <a:p>
            <a:pPr>
              <a:spcAft>
                <a:spcPct val="70000"/>
              </a:spcAft>
            </a:pPr>
            <a:r>
              <a:rPr lang="en-US" sz="1400">
                <a:latin typeface="Microsoft Sans Serif" pitchFamily="34" charset="0"/>
              </a:rPr>
              <a:t>The coordination of the treatment and services system refers to the strength and frequency of inter-agency relationships among the network of service providers in the community,  and the extent to which they respond to the supervision of the court.</a:t>
            </a:r>
          </a:p>
          <a:p>
            <a:pPr>
              <a:spcAft>
                <a:spcPct val="20000"/>
              </a:spcAft>
            </a:pPr>
            <a:r>
              <a:rPr lang="en-US" sz="1400" u="sng">
                <a:latin typeface="Microsoft Sans Serif" pitchFamily="34" charset="0"/>
              </a:rPr>
              <a:t>Accountability</a:t>
            </a:r>
          </a:p>
          <a:p>
            <a:pPr>
              <a:spcAft>
                <a:spcPct val="70000"/>
              </a:spcAft>
            </a:pPr>
            <a:r>
              <a:rPr lang="en-US" sz="1400">
                <a:latin typeface="Microsoft Sans Serif" pitchFamily="34" charset="0"/>
              </a:rPr>
              <a:t>Accountability refers to the accountability of the services system to the juvenile drug court, whether drug court clients receive services as ordered by the court, and whether the court possesses and actually exercises the authority to enforce its orders for service.</a:t>
            </a:r>
          </a:p>
        </p:txBody>
      </p:sp>
      <p:sp>
        <p:nvSpPr>
          <p:cNvPr id="599045" name="Text Box 5">
            <a:hlinkClick r:id="rId2" action="ppaction://hlinksldjump"/>
            <a:hlinkHover r:id="" action="ppaction://noaction" highlightClick="1"/>
          </p:cNvPr>
          <p:cNvSpPr txBox="1">
            <a:spLocks noChangeArrowheads="1"/>
          </p:cNvSpPr>
          <p:nvPr/>
        </p:nvSpPr>
        <p:spPr bwMode="auto">
          <a:xfrm>
            <a:off x="1416050" y="2032000"/>
            <a:ext cx="1662113" cy="1066800"/>
          </a:xfrm>
          <a:prstGeom prst="rect">
            <a:avLst/>
          </a:prstGeom>
          <a:solidFill>
            <a:srgbClr val="666699"/>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Organization</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capacity</a:t>
            </a:r>
          </a:p>
          <a:p>
            <a:pPr lvl="1">
              <a:lnSpc>
                <a:spcPct val="90000"/>
              </a:lnSpc>
              <a:spcBef>
                <a:spcPct val="5000"/>
              </a:spcBef>
              <a:buFontTx/>
              <a:buChar char="•"/>
            </a:pPr>
            <a:r>
              <a:rPr lang="en-US" sz="1600">
                <a:solidFill>
                  <a:schemeClr val="bg1"/>
                </a:solidFill>
                <a:latin typeface="Arial Narrow" pitchFamily="34" charset="0"/>
              </a:rPr>
              <a:t>coordination</a:t>
            </a:r>
          </a:p>
          <a:p>
            <a:pPr lvl="1">
              <a:lnSpc>
                <a:spcPct val="90000"/>
              </a:lnSpc>
              <a:spcBef>
                <a:spcPct val="5000"/>
              </a:spcBef>
              <a:buFontTx/>
              <a:buChar char="•"/>
            </a:pPr>
            <a:r>
              <a:rPr lang="en-US" sz="1600">
                <a:solidFill>
                  <a:schemeClr val="bg1"/>
                </a:solidFill>
                <a:latin typeface="Arial Narrow" pitchFamily="34" charset="0"/>
              </a:rPr>
              <a:t>accountability</a:t>
            </a:r>
          </a:p>
        </p:txBody>
      </p:sp>
      <p:sp>
        <p:nvSpPr>
          <p:cNvPr id="599055" name="Rectangle 15"/>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99056" name="Text Box 16">
            <a:hlinkClick r:id="rId3"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599057" name="Text Box 17">
            <a:hlinkClick r:id="rId4"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599058" name="Text Box 18">
            <a:hlinkClick r:id="rId5"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599059" name="Text Box 19">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00067"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0068" name="Rectangle 4"/>
          <p:cNvSpPr>
            <a:spLocks noChangeArrowheads="1"/>
          </p:cNvSpPr>
          <p:nvPr/>
        </p:nvSpPr>
        <p:spPr bwMode="auto">
          <a:xfrm>
            <a:off x="1422400" y="3505200"/>
            <a:ext cx="7112000" cy="36576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Juvenile drug court programs produce two basic “outputs”  – organization &amp; authority.</a:t>
            </a:r>
          </a:p>
          <a:p>
            <a:pPr>
              <a:spcAft>
                <a:spcPct val="70000"/>
              </a:spcAft>
            </a:pPr>
            <a:r>
              <a:rPr lang="en-US" sz="1400" b="1">
                <a:latin typeface="Microsoft Sans Serif" pitchFamily="34" charset="0"/>
              </a:rPr>
              <a:t>Authority:</a:t>
            </a:r>
            <a:r>
              <a:rPr lang="en-US" sz="1400">
                <a:latin typeface="Microsoft Sans Serif" pitchFamily="34" charset="0"/>
              </a:rPr>
              <a:t> The defining characteristic of juvenile drug courts is the manner in which they combine the authority of the court process with constructive social interventions and effective drug treatment. The use of legal authority is hypothesized to encourage young offenders to participate and remain in treatment, but it is also thought to exert an independent effect on offender behavior.  In particular, juvenile drug courts are designed to motivate behavior change in offenders with dramatic, yet supportive courtroom routines and close, repeated attention from the judge and other courtroom participants.</a:t>
            </a:r>
          </a:p>
          <a:p>
            <a:pPr>
              <a:spcAft>
                <a:spcPct val="70000"/>
              </a:spcAft>
            </a:pPr>
            <a:r>
              <a:rPr lang="en-US" sz="1400">
                <a:latin typeface="Microsoft Sans Serif" pitchFamily="34" charset="0"/>
              </a:rPr>
              <a:t>The ingredients of effective court authority are hypothesized to be:</a:t>
            </a:r>
          </a:p>
          <a:p>
            <a:pPr>
              <a:spcAft>
                <a:spcPct val="20000"/>
              </a:spcAft>
            </a:pPr>
            <a:r>
              <a:rPr lang="en-US" sz="1400" u="sng">
                <a:latin typeface="Microsoft Sans Serif" pitchFamily="34" charset="0"/>
              </a:rPr>
              <a:t>Formality</a:t>
            </a:r>
          </a:p>
          <a:p>
            <a:pPr>
              <a:spcAft>
                <a:spcPct val="70000"/>
              </a:spcAft>
            </a:pPr>
            <a:r>
              <a:rPr lang="en-US" sz="1400">
                <a:latin typeface="Microsoft Sans Serif" pitchFamily="34" charset="0"/>
              </a:rPr>
              <a:t>Courtroom procedures and any other court activities witnessed by young offenders are formal in order to impress upon each youth that the court possesses legitimate legal and social authority to intervene and sanction their behavior.</a:t>
            </a:r>
          </a:p>
        </p:txBody>
      </p:sp>
      <p:sp>
        <p:nvSpPr>
          <p:cNvPr id="600069" name="Text Box 5"/>
          <p:cNvSpPr txBox="1">
            <a:spLocks noChangeArrowheads="1"/>
          </p:cNvSpPr>
          <p:nvPr/>
        </p:nvSpPr>
        <p:spPr bwMode="auto">
          <a:xfrm>
            <a:off x="1416050" y="2032000"/>
            <a:ext cx="1662113" cy="1295400"/>
          </a:xfrm>
          <a:prstGeom prst="rect">
            <a:avLst/>
          </a:prstGeom>
          <a:solidFill>
            <a:srgbClr val="666699"/>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Authority</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formality</a:t>
            </a:r>
          </a:p>
          <a:p>
            <a:pPr lvl="1">
              <a:lnSpc>
                <a:spcPct val="90000"/>
              </a:lnSpc>
              <a:spcBef>
                <a:spcPct val="5000"/>
              </a:spcBef>
              <a:buFontTx/>
              <a:buChar char="•"/>
            </a:pPr>
            <a:r>
              <a:rPr lang="en-US" sz="1600">
                <a:solidFill>
                  <a:schemeClr val="bg1"/>
                </a:solidFill>
                <a:latin typeface="Arial Narrow" pitchFamily="34" charset="0"/>
              </a:rPr>
              <a:t>consistency</a:t>
            </a:r>
          </a:p>
          <a:p>
            <a:pPr lvl="1">
              <a:lnSpc>
                <a:spcPct val="90000"/>
              </a:lnSpc>
              <a:spcBef>
                <a:spcPct val="5000"/>
              </a:spcBef>
              <a:buFontTx/>
              <a:buChar char="•"/>
            </a:pPr>
            <a:r>
              <a:rPr lang="en-US" sz="1600">
                <a:solidFill>
                  <a:schemeClr val="bg1"/>
                </a:solidFill>
                <a:latin typeface="Arial Narrow" pitchFamily="34" charset="0"/>
              </a:rPr>
              <a:t>transparency</a:t>
            </a:r>
          </a:p>
          <a:p>
            <a:pPr lvl="1">
              <a:lnSpc>
                <a:spcPct val="90000"/>
              </a:lnSpc>
              <a:spcBef>
                <a:spcPct val="5000"/>
              </a:spcBef>
              <a:buFontTx/>
              <a:buChar char="•"/>
            </a:pPr>
            <a:r>
              <a:rPr lang="en-US" sz="1600">
                <a:solidFill>
                  <a:schemeClr val="bg1"/>
                </a:solidFill>
                <a:latin typeface="Arial Narrow" pitchFamily="34" charset="0"/>
              </a:rPr>
              <a:t>engagement</a:t>
            </a:r>
          </a:p>
        </p:txBody>
      </p:sp>
      <p:sp>
        <p:nvSpPr>
          <p:cNvPr id="600091" name="Rectangle 27"/>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00092" name="Text Box 28">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00093" name="Text Box 29">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00094" name="Text Box 30">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00099" name="AutoShape 35">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00100" name="Text Box 36">
            <a:hlinkClick r:id="" action="ppaction://hlinkshowjump?jump=nextslide"/>
            <a:hlinkHover r:id="" action="ppaction://noaction" highlightClick="1"/>
          </p:cNvPr>
          <p:cNvSpPr txBox="1">
            <a:spLocks noChangeArrowheads="1"/>
          </p:cNvSpPr>
          <p:nvPr/>
        </p:nvSpPr>
        <p:spPr bwMode="auto">
          <a:xfrm>
            <a:off x="3886200"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600101" name="Text Box 37">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01091"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1092" name="Rectangle 4"/>
          <p:cNvSpPr>
            <a:spLocks noChangeArrowheads="1"/>
          </p:cNvSpPr>
          <p:nvPr/>
        </p:nvSpPr>
        <p:spPr bwMode="auto">
          <a:xfrm>
            <a:off x="1422400" y="3479800"/>
            <a:ext cx="6883400" cy="36576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20000"/>
              </a:spcAft>
            </a:pPr>
            <a:r>
              <a:rPr lang="en-US" sz="1400" u="sng">
                <a:latin typeface="Microsoft Sans Serif" pitchFamily="34" charset="0"/>
              </a:rPr>
              <a:t>Consistency</a:t>
            </a:r>
          </a:p>
          <a:p>
            <a:pPr>
              <a:spcAft>
                <a:spcPct val="70000"/>
              </a:spcAft>
            </a:pPr>
            <a:r>
              <a:rPr lang="en-US" sz="1400">
                <a:latin typeface="Microsoft Sans Serif" pitchFamily="34" charset="0"/>
              </a:rPr>
              <a:t>The imposition of sanctions, the granting of rewards, and other court procedures are as consistent and predictable as possible in order to shape offender behavior and to demonstrate (to offenders, family members, and other participants) that the court process is fair and equitable. Consistent implementation of court procedures also indicates to offenders that the imposition of sanctions will be a reliable, or even certain consequence of failures to follow program requirements. </a:t>
            </a:r>
          </a:p>
          <a:p>
            <a:pPr>
              <a:spcAft>
                <a:spcPct val="20000"/>
              </a:spcAft>
            </a:pPr>
            <a:r>
              <a:rPr lang="en-US" sz="1400" u="sng">
                <a:latin typeface="Microsoft Sans Serif" pitchFamily="34" charset="0"/>
              </a:rPr>
              <a:t>Transparency</a:t>
            </a:r>
          </a:p>
          <a:p>
            <a:pPr>
              <a:spcAft>
                <a:spcPct val="70000"/>
              </a:spcAft>
            </a:pPr>
            <a:r>
              <a:rPr lang="en-US" sz="1400">
                <a:latin typeface="Microsoft Sans Serif" pitchFamily="34" charset="0"/>
              </a:rPr>
              <a:t>So that young offenders understand that juvenile drug court procedures are fair, equitable, and certain, the process itself is clear and easy to follow, with a minimum of legal jargon and procedural complexity. Decision-making about individual cases is conducted in open court whenever possible, and offenders are encouraged to ask questions in open court. Court sessions are held in groups, so that each participant sees not only his or her own hearing, but those of other youth as well. </a:t>
            </a:r>
          </a:p>
        </p:txBody>
      </p:sp>
      <p:sp>
        <p:nvSpPr>
          <p:cNvPr id="601099" name="Text Box 11">
            <a:hlinkClick r:id="rId2" action="ppaction://hlinksldjump"/>
            <a:hlinkHover r:id="" action="ppaction://noaction" highlightClick="1"/>
          </p:cNvPr>
          <p:cNvSpPr txBox="1">
            <a:spLocks noChangeArrowheads="1"/>
          </p:cNvSpPr>
          <p:nvPr/>
        </p:nvSpPr>
        <p:spPr bwMode="auto">
          <a:xfrm>
            <a:off x="1416050" y="2032000"/>
            <a:ext cx="1662113" cy="1295400"/>
          </a:xfrm>
          <a:prstGeom prst="rect">
            <a:avLst/>
          </a:prstGeom>
          <a:solidFill>
            <a:srgbClr val="666699"/>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Authority</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formality</a:t>
            </a:r>
          </a:p>
          <a:p>
            <a:pPr lvl="1">
              <a:lnSpc>
                <a:spcPct val="90000"/>
              </a:lnSpc>
              <a:spcBef>
                <a:spcPct val="5000"/>
              </a:spcBef>
              <a:buFontTx/>
              <a:buChar char="•"/>
            </a:pPr>
            <a:r>
              <a:rPr lang="en-US" sz="1600">
                <a:solidFill>
                  <a:schemeClr val="bg1"/>
                </a:solidFill>
                <a:latin typeface="Arial Narrow" pitchFamily="34" charset="0"/>
              </a:rPr>
              <a:t>consistency</a:t>
            </a:r>
          </a:p>
          <a:p>
            <a:pPr lvl="1">
              <a:lnSpc>
                <a:spcPct val="90000"/>
              </a:lnSpc>
              <a:spcBef>
                <a:spcPct val="5000"/>
              </a:spcBef>
              <a:buFontTx/>
              <a:buChar char="•"/>
            </a:pPr>
            <a:r>
              <a:rPr lang="en-US" sz="1600">
                <a:solidFill>
                  <a:schemeClr val="bg1"/>
                </a:solidFill>
                <a:latin typeface="Arial Narrow" pitchFamily="34" charset="0"/>
              </a:rPr>
              <a:t>transparency</a:t>
            </a:r>
          </a:p>
          <a:p>
            <a:pPr lvl="1">
              <a:lnSpc>
                <a:spcPct val="90000"/>
              </a:lnSpc>
              <a:spcBef>
                <a:spcPct val="5000"/>
              </a:spcBef>
              <a:buFontTx/>
              <a:buChar char="•"/>
            </a:pPr>
            <a:r>
              <a:rPr lang="en-US" sz="1600">
                <a:solidFill>
                  <a:schemeClr val="bg1"/>
                </a:solidFill>
                <a:latin typeface="Arial Narrow" pitchFamily="34" charset="0"/>
              </a:rPr>
              <a:t>engagement</a:t>
            </a:r>
          </a:p>
        </p:txBody>
      </p:sp>
      <p:sp>
        <p:nvSpPr>
          <p:cNvPr id="601114" name="Rectangle 26"/>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01115" name="Text Box 27">
            <a:hlinkClick r:id="rId3"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01116" name="Text Box 28">
            <a:hlinkClick r:id="rId4"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01117" name="Text Box 29">
            <a:hlinkClick r:id="rId5"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01122" name="AutoShape 34">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01123" name="Text Box 35">
            <a:hlinkClick r:id="" action="ppaction://hlinkshowjump?jump=nextslide"/>
            <a:hlinkHover r:id="" action="ppaction://noaction" highlightClick="1"/>
          </p:cNvPr>
          <p:cNvSpPr txBox="1">
            <a:spLocks noChangeArrowheads="1"/>
          </p:cNvSpPr>
          <p:nvPr/>
        </p:nvSpPr>
        <p:spPr bwMode="auto">
          <a:xfrm>
            <a:off x="3886200"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601124" name="Text Box 36">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02115"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2116" name="Rectangle 4"/>
          <p:cNvSpPr>
            <a:spLocks noChangeArrowheads="1"/>
          </p:cNvSpPr>
          <p:nvPr/>
        </p:nvSpPr>
        <p:spPr bwMode="auto">
          <a:xfrm>
            <a:off x="1422400" y="3479800"/>
            <a:ext cx="6883400" cy="36576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20000"/>
              </a:spcAft>
            </a:pPr>
            <a:r>
              <a:rPr lang="en-US" sz="1400" u="sng">
                <a:latin typeface="Microsoft Sans Serif" pitchFamily="34" charset="0"/>
              </a:rPr>
              <a:t>Engagement</a:t>
            </a:r>
          </a:p>
          <a:p>
            <a:pPr>
              <a:spcAft>
                <a:spcPct val="70000"/>
              </a:spcAft>
            </a:pPr>
            <a:r>
              <a:rPr lang="en-US" sz="1400">
                <a:latin typeface="Microsoft Sans Serif" pitchFamily="34" charset="0"/>
              </a:rPr>
              <a:t>Juvenile drug courts are designed to be engaging, at times even entertaining for young offenders and their families. This element of the drug court process is sometimes referred to as “the theater effect.” The court process is designed to hold the attention of offenders in order to facilitate behavioral change, and some researchers suggest that the quality and intensity of interaction between judges and offenders has an independent effect on offender behavior (Senjo and Leip, 2002).</a:t>
            </a:r>
          </a:p>
          <a:p>
            <a:pPr>
              <a:spcAft>
                <a:spcPct val="70000"/>
              </a:spcAft>
            </a:pPr>
            <a:r>
              <a:rPr lang="en-US" sz="1400">
                <a:latin typeface="Microsoft Sans Serif" pitchFamily="34" charset="0"/>
              </a:rPr>
              <a:t>In juvenile drug courts, judges verbally praise or criticize offenders in open court, and they behave in dramatic ways to reinforce a specific message. Some particularly flamboyant judges have been known to jump on a witness table to announce to the court audience that a youth has succeeded in graduating from drug court. Tangible rewards are used to reinforce positive behavior. Graduates are brought to the front of the courtroom to receive certificates of completion and a round of applause. The process is designed to be memorable and visceral, both for successful youth and those failing to be successful. </a:t>
            </a:r>
          </a:p>
        </p:txBody>
      </p:sp>
      <p:sp>
        <p:nvSpPr>
          <p:cNvPr id="602122" name="Text Box 10">
            <a:hlinkClick r:id="rId2" action="ppaction://hlinksldjump"/>
            <a:hlinkHover r:id="" action="ppaction://noaction" highlightClick="1"/>
          </p:cNvPr>
          <p:cNvSpPr txBox="1">
            <a:spLocks noChangeArrowheads="1"/>
          </p:cNvSpPr>
          <p:nvPr/>
        </p:nvSpPr>
        <p:spPr bwMode="auto">
          <a:xfrm>
            <a:off x="1416050" y="2032000"/>
            <a:ext cx="1662113" cy="1295400"/>
          </a:xfrm>
          <a:prstGeom prst="rect">
            <a:avLst/>
          </a:prstGeom>
          <a:solidFill>
            <a:srgbClr val="666699"/>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Authority</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formality</a:t>
            </a:r>
          </a:p>
          <a:p>
            <a:pPr lvl="1">
              <a:lnSpc>
                <a:spcPct val="90000"/>
              </a:lnSpc>
              <a:spcBef>
                <a:spcPct val="5000"/>
              </a:spcBef>
              <a:buFontTx/>
              <a:buChar char="•"/>
            </a:pPr>
            <a:r>
              <a:rPr lang="en-US" sz="1600">
                <a:solidFill>
                  <a:schemeClr val="bg1"/>
                </a:solidFill>
                <a:latin typeface="Arial Narrow" pitchFamily="34" charset="0"/>
              </a:rPr>
              <a:t>consistency</a:t>
            </a:r>
          </a:p>
          <a:p>
            <a:pPr lvl="1">
              <a:lnSpc>
                <a:spcPct val="90000"/>
              </a:lnSpc>
              <a:spcBef>
                <a:spcPct val="5000"/>
              </a:spcBef>
              <a:buFontTx/>
              <a:buChar char="•"/>
            </a:pPr>
            <a:r>
              <a:rPr lang="en-US" sz="1600">
                <a:solidFill>
                  <a:schemeClr val="bg1"/>
                </a:solidFill>
                <a:latin typeface="Arial Narrow" pitchFamily="34" charset="0"/>
              </a:rPr>
              <a:t>transparency</a:t>
            </a:r>
          </a:p>
          <a:p>
            <a:pPr lvl="1">
              <a:lnSpc>
                <a:spcPct val="90000"/>
              </a:lnSpc>
              <a:spcBef>
                <a:spcPct val="5000"/>
              </a:spcBef>
              <a:buFontTx/>
              <a:buChar char="•"/>
            </a:pPr>
            <a:r>
              <a:rPr lang="en-US" sz="1600">
                <a:solidFill>
                  <a:schemeClr val="bg1"/>
                </a:solidFill>
                <a:latin typeface="Arial Narrow" pitchFamily="34" charset="0"/>
              </a:rPr>
              <a:t>engagement</a:t>
            </a:r>
          </a:p>
        </p:txBody>
      </p:sp>
      <p:sp>
        <p:nvSpPr>
          <p:cNvPr id="602129" name="Rectangle 17"/>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02130" name="Text Box 18">
            <a:hlinkClick r:id="rId3"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02131" name="Text Box 19">
            <a:hlinkClick r:id="rId4"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02132" name="Text Box 20">
            <a:hlinkClick r:id="rId5"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02133" name="Text Box 21">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
        <p:nvSpPr>
          <p:cNvPr id="602134" name="AutoShape 22">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02135" name="Text Box 23">
            <a:hlinkClick r:id="" action="ppaction://hlinkshowjump?jump=nextslide"/>
            <a:hlinkHover r:id="" action="ppaction://noaction" highlightClick="1"/>
          </p:cNvPr>
          <p:cNvSpPr txBox="1">
            <a:spLocks noChangeArrowheads="1"/>
          </p:cNvSpPr>
          <p:nvPr/>
        </p:nvSpPr>
        <p:spPr bwMode="auto">
          <a:xfrm>
            <a:off x="3886200"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Tree>
  </p:cSld>
  <p:clrMapOvr>
    <a:masterClrMapping/>
  </p:clrMapOvr>
  <p:transition spd="med"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34883"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4884" name="Rectangle 4"/>
          <p:cNvSpPr>
            <a:spLocks noChangeArrowheads="1"/>
          </p:cNvSpPr>
          <p:nvPr/>
        </p:nvSpPr>
        <p:spPr bwMode="auto">
          <a:xfrm>
            <a:off x="1422400" y="3479800"/>
            <a:ext cx="6883400" cy="30734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Measurement strategies for juvenile drug court evaluations must include a variety of approaches.  Particularly when measuring authority as a program output, researchers must observe courtroom procedures directly, but they should also measure the subjective perceptions of drug court participants.  </a:t>
            </a:r>
          </a:p>
          <a:p>
            <a:pPr>
              <a:spcAft>
                <a:spcPct val="70000"/>
              </a:spcAft>
            </a:pPr>
            <a:r>
              <a:rPr lang="en-US" sz="1400">
                <a:latin typeface="Microsoft Sans Serif" pitchFamily="34" charset="0"/>
              </a:rPr>
              <a:t>Surveys and interviews should be used to detect not only how the juvenile drug court process expresses legal authority, but how young offenders and their families experience that authority and the extent to which the court’s intended messages are received.</a:t>
            </a:r>
          </a:p>
        </p:txBody>
      </p:sp>
      <p:sp>
        <p:nvSpPr>
          <p:cNvPr id="634885" name="Text Box 5">
            <a:hlinkClick r:id="rId2" action="ppaction://hlinksldjump"/>
            <a:hlinkHover r:id="" action="ppaction://noaction" highlightClick="1"/>
          </p:cNvPr>
          <p:cNvSpPr txBox="1">
            <a:spLocks noChangeArrowheads="1"/>
          </p:cNvSpPr>
          <p:nvPr/>
        </p:nvSpPr>
        <p:spPr bwMode="auto">
          <a:xfrm>
            <a:off x="1416050" y="2032000"/>
            <a:ext cx="1662113" cy="1295400"/>
          </a:xfrm>
          <a:prstGeom prst="rect">
            <a:avLst/>
          </a:prstGeom>
          <a:solidFill>
            <a:srgbClr val="666699"/>
          </a:solidFill>
          <a:ln w="1270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Authority</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formality</a:t>
            </a:r>
          </a:p>
          <a:p>
            <a:pPr lvl="1">
              <a:lnSpc>
                <a:spcPct val="90000"/>
              </a:lnSpc>
              <a:spcBef>
                <a:spcPct val="5000"/>
              </a:spcBef>
              <a:buFontTx/>
              <a:buChar char="•"/>
            </a:pPr>
            <a:r>
              <a:rPr lang="en-US" sz="1600">
                <a:solidFill>
                  <a:schemeClr val="bg1"/>
                </a:solidFill>
                <a:latin typeface="Arial Narrow" pitchFamily="34" charset="0"/>
              </a:rPr>
              <a:t>consistency</a:t>
            </a:r>
          </a:p>
          <a:p>
            <a:pPr lvl="1">
              <a:lnSpc>
                <a:spcPct val="90000"/>
              </a:lnSpc>
              <a:spcBef>
                <a:spcPct val="5000"/>
              </a:spcBef>
              <a:buFontTx/>
              <a:buChar char="•"/>
            </a:pPr>
            <a:r>
              <a:rPr lang="en-US" sz="1600">
                <a:solidFill>
                  <a:schemeClr val="bg1"/>
                </a:solidFill>
                <a:latin typeface="Arial Narrow" pitchFamily="34" charset="0"/>
              </a:rPr>
              <a:t>transparency</a:t>
            </a:r>
          </a:p>
          <a:p>
            <a:pPr lvl="1">
              <a:lnSpc>
                <a:spcPct val="90000"/>
              </a:lnSpc>
              <a:spcBef>
                <a:spcPct val="5000"/>
              </a:spcBef>
              <a:buFontTx/>
              <a:buChar char="•"/>
            </a:pPr>
            <a:r>
              <a:rPr lang="en-US" sz="1600">
                <a:solidFill>
                  <a:schemeClr val="bg1"/>
                </a:solidFill>
                <a:latin typeface="Arial Narrow" pitchFamily="34" charset="0"/>
              </a:rPr>
              <a:t>engagement</a:t>
            </a:r>
          </a:p>
        </p:txBody>
      </p:sp>
      <p:sp>
        <p:nvSpPr>
          <p:cNvPr id="634886" name="Rectangle 6"/>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34887" name="Text Box 7">
            <a:hlinkClick r:id="rId3"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34888" name="Text Box 8">
            <a:hlinkClick r:id="rId4"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34889" name="Text Box 9">
            <a:hlinkClick r:id="rId5"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34890" name="Text Box 10">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03139"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3140" name="Rectangle 4"/>
          <p:cNvSpPr>
            <a:spLocks noChangeArrowheads="1"/>
          </p:cNvSpPr>
          <p:nvPr/>
        </p:nvSpPr>
        <p:spPr bwMode="auto">
          <a:xfrm>
            <a:off x="1422400" y="4013200"/>
            <a:ext cx="7010400" cy="28448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By leveraging or establishing adequate services and supervision for drug-involved offenders, juvenile drug courts help to ensure that young offenders enter into, and remain in treatment.  Effective systems of intervention are believed to exhibit the following characteristics: </a:t>
            </a:r>
          </a:p>
          <a:p>
            <a:pPr>
              <a:spcAft>
                <a:spcPct val="20000"/>
              </a:spcAft>
            </a:pPr>
            <a:r>
              <a:rPr lang="en-US" sz="1400" u="sng">
                <a:latin typeface="Microsoft Sans Serif" pitchFamily="34" charset="0"/>
              </a:rPr>
              <a:t>Comprehensiveness</a:t>
            </a:r>
          </a:p>
          <a:p>
            <a:pPr>
              <a:spcAft>
                <a:spcPct val="70000"/>
              </a:spcAft>
            </a:pPr>
            <a:r>
              <a:rPr lang="en-US" sz="1400">
                <a:latin typeface="Microsoft Sans Serif" pitchFamily="34" charset="0"/>
              </a:rPr>
              <a:t>Services deal with all individual, family, and community problems thought to be associated with each offender’s substance abuse problems.</a:t>
            </a:r>
          </a:p>
          <a:p>
            <a:pPr>
              <a:spcAft>
                <a:spcPct val="20000"/>
              </a:spcAft>
            </a:pPr>
            <a:r>
              <a:rPr lang="en-US" sz="1400" u="sng">
                <a:latin typeface="Microsoft Sans Serif" pitchFamily="34" charset="0"/>
              </a:rPr>
              <a:t>Intensity / duration</a:t>
            </a:r>
          </a:p>
          <a:p>
            <a:pPr>
              <a:spcAft>
                <a:spcPct val="70000"/>
              </a:spcAft>
            </a:pPr>
            <a:r>
              <a:rPr lang="en-US" sz="1400">
                <a:latin typeface="Microsoft Sans Serif" pitchFamily="34" charset="0"/>
              </a:rPr>
              <a:t>The service-delivery system is equipped to work with young offenders as long as, and as much as, each youth requires. Juvenile drug court judges do not routinely report an inability to secure adequate services.</a:t>
            </a:r>
          </a:p>
        </p:txBody>
      </p:sp>
      <p:sp>
        <p:nvSpPr>
          <p:cNvPr id="603141" name="Text Box 5"/>
          <p:cNvSpPr txBox="1">
            <a:spLocks noChangeArrowheads="1"/>
          </p:cNvSpPr>
          <p:nvPr/>
        </p:nvSpPr>
        <p:spPr bwMode="auto">
          <a:xfrm>
            <a:off x="1416050" y="2032000"/>
            <a:ext cx="1814513" cy="1752600"/>
          </a:xfrm>
          <a:prstGeom prst="rect">
            <a:avLst/>
          </a:prstGeom>
          <a:solidFill>
            <a:srgbClr val="3333FF"/>
          </a:solidFill>
          <a:ln>
            <a:noFill/>
          </a:ln>
          <a:effectLst/>
          <a:extLs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Quality of Intervention</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comprehensiveness</a:t>
            </a:r>
          </a:p>
          <a:p>
            <a:pPr lvl="1">
              <a:lnSpc>
                <a:spcPct val="90000"/>
              </a:lnSpc>
              <a:spcBef>
                <a:spcPct val="5000"/>
              </a:spcBef>
              <a:buFontTx/>
              <a:buChar char="•"/>
            </a:pPr>
            <a:r>
              <a:rPr lang="en-US" sz="1600">
                <a:solidFill>
                  <a:schemeClr val="bg1"/>
                </a:solidFill>
                <a:latin typeface="Arial Narrow" pitchFamily="34" charset="0"/>
              </a:rPr>
              <a:t>intensity / duration </a:t>
            </a:r>
          </a:p>
          <a:p>
            <a:pPr lvl="1">
              <a:lnSpc>
                <a:spcPct val="90000"/>
              </a:lnSpc>
              <a:spcBef>
                <a:spcPct val="5000"/>
              </a:spcBef>
              <a:buFontTx/>
              <a:buChar char="•"/>
            </a:pPr>
            <a:r>
              <a:rPr lang="en-US" sz="1600">
                <a:solidFill>
                  <a:schemeClr val="bg1"/>
                </a:solidFill>
                <a:latin typeface="Arial Narrow" pitchFamily="34" charset="0"/>
              </a:rPr>
              <a:t>individualization</a:t>
            </a:r>
          </a:p>
          <a:p>
            <a:pPr lvl="1">
              <a:lnSpc>
                <a:spcPct val="90000"/>
              </a:lnSpc>
              <a:spcBef>
                <a:spcPct val="5000"/>
              </a:spcBef>
              <a:buFontTx/>
              <a:buChar char="•"/>
            </a:pPr>
            <a:r>
              <a:rPr lang="en-US" sz="1600">
                <a:solidFill>
                  <a:schemeClr val="bg1"/>
                </a:solidFill>
                <a:latin typeface="Arial Narrow" pitchFamily="34" charset="0"/>
              </a:rPr>
              <a:t>family focus</a:t>
            </a:r>
          </a:p>
          <a:p>
            <a:pPr lvl="1">
              <a:lnSpc>
                <a:spcPct val="90000"/>
              </a:lnSpc>
              <a:spcBef>
                <a:spcPct val="5000"/>
              </a:spcBef>
              <a:buFontTx/>
              <a:buChar char="•"/>
            </a:pPr>
            <a:r>
              <a:rPr lang="en-US" sz="1600">
                <a:solidFill>
                  <a:schemeClr val="bg1"/>
                </a:solidFill>
                <a:latin typeface="Arial Narrow" pitchFamily="34" charset="0"/>
              </a:rPr>
              <a:t>multi-problem focus</a:t>
            </a:r>
          </a:p>
        </p:txBody>
      </p:sp>
      <p:sp>
        <p:nvSpPr>
          <p:cNvPr id="603161" name="Rectangle 25"/>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03162" name="Text Box 26">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03163" name="Text Box 27">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03164" name="Text Box 28">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03169" name="AutoShape 33">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03170" name="Text Box 34">
            <a:hlinkClick r:id="" action="ppaction://hlinkshowjump?jump=nextslide"/>
            <a:hlinkHover r:id="" action="ppaction://noaction" highlightClick="1"/>
          </p:cNvPr>
          <p:cNvSpPr txBox="1">
            <a:spLocks noChangeArrowheads="1"/>
          </p:cNvSpPr>
          <p:nvPr/>
        </p:nvSpPr>
        <p:spPr bwMode="auto">
          <a:xfrm>
            <a:off x="3886200"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603171" name="Text Box 35">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04163"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4169" name="Text Box 9">
            <a:hlinkClick r:id="rId2" action="ppaction://hlinksldjump"/>
            <a:hlinkHover r:id="" action="ppaction://noaction" highlightClick="1"/>
          </p:cNvPr>
          <p:cNvSpPr txBox="1">
            <a:spLocks noChangeArrowheads="1"/>
          </p:cNvSpPr>
          <p:nvPr/>
        </p:nvSpPr>
        <p:spPr bwMode="auto">
          <a:xfrm>
            <a:off x="1416050" y="2032000"/>
            <a:ext cx="1814513" cy="1752600"/>
          </a:xfrm>
          <a:prstGeom prst="rect">
            <a:avLst/>
          </a:prstGeom>
          <a:solidFill>
            <a:srgbClr val="3333FF"/>
          </a:solidFill>
          <a:ln>
            <a:noFill/>
          </a:ln>
          <a:effectLst/>
          <a:extLs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Quality of Intervention</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comprehensiveness</a:t>
            </a:r>
          </a:p>
          <a:p>
            <a:pPr lvl="1">
              <a:lnSpc>
                <a:spcPct val="90000"/>
              </a:lnSpc>
              <a:spcBef>
                <a:spcPct val="5000"/>
              </a:spcBef>
              <a:buFontTx/>
              <a:buChar char="•"/>
            </a:pPr>
            <a:r>
              <a:rPr lang="en-US" sz="1600">
                <a:solidFill>
                  <a:schemeClr val="bg1"/>
                </a:solidFill>
                <a:latin typeface="Arial Narrow" pitchFamily="34" charset="0"/>
              </a:rPr>
              <a:t>intensity / duration </a:t>
            </a:r>
          </a:p>
          <a:p>
            <a:pPr lvl="1">
              <a:lnSpc>
                <a:spcPct val="90000"/>
              </a:lnSpc>
              <a:spcBef>
                <a:spcPct val="5000"/>
              </a:spcBef>
              <a:buFontTx/>
              <a:buChar char="•"/>
            </a:pPr>
            <a:r>
              <a:rPr lang="en-US" sz="1600">
                <a:solidFill>
                  <a:schemeClr val="bg1"/>
                </a:solidFill>
                <a:latin typeface="Arial Narrow" pitchFamily="34" charset="0"/>
              </a:rPr>
              <a:t>individualization</a:t>
            </a:r>
          </a:p>
          <a:p>
            <a:pPr lvl="1">
              <a:lnSpc>
                <a:spcPct val="90000"/>
              </a:lnSpc>
              <a:spcBef>
                <a:spcPct val="5000"/>
              </a:spcBef>
              <a:buFontTx/>
              <a:buChar char="•"/>
            </a:pPr>
            <a:r>
              <a:rPr lang="en-US" sz="1600">
                <a:solidFill>
                  <a:schemeClr val="bg1"/>
                </a:solidFill>
                <a:latin typeface="Arial Narrow" pitchFamily="34" charset="0"/>
              </a:rPr>
              <a:t>family focus</a:t>
            </a:r>
          </a:p>
          <a:p>
            <a:pPr lvl="1">
              <a:lnSpc>
                <a:spcPct val="90000"/>
              </a:lnSpc>
              <a:spcBef>
                <a:spcPct val="5000"/>
              </a:spcBef>
              <a:buFontTx/>
              <a:buChar char="•"/>
            </a:pPr>
            <a:r>
              <a:rPr lang="en-US" sz="1600">
                <a:solidFill>
                  <a:schemeClr val="bg1"/>
                </a:solidFill>
                <a:latin typeface="Arial Narrow" pitchFamily="34" charset="0"/>
              </a:rPr>
              <a:t>multi-problem focus</a:t>
            </a:r>
          </a:p>
        </p:txBody>
      </p:sp>
      <p:sp>
        <p:nvSpPr>
          <p:cNvPr id="604170" name="Rectangle 10"/>
          <p:cNvSpPr>
            <a:spLocks noChangeArrowheads="1"/>
          </p:cNvSpPr>
          <p:nvPr/>
        </p:nvSpPr>
        <p:spPr bwMode="auto">
          <a:xfrm>
            <a:off x="1422400" y="4089400"/>
            <a:ext cx="6654800" cy="28194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20000"/>
              </a:spcAft>
            </a:pPr>
            <a:r>
              <a:rPr lang="en-US" sz="1400" u="sng">
                <a:latin typeface="Microsoft Sans Serif" pitchFamily="34" charset="0"/>
              </a:rPr>
              <a:t>Individualization</a:t>
            </a:r>
          </a:p>
          <a:p>
            <a:pPr>
              <a:spcAft>
                <a:spcPct val="70000"/>
              </a:spcAft>
            </a:pPr>
            <a:r>
              <a:rPr lang="en-US" sz="1400">
                <a:latin typeface="Microsoft Sans Serif" pitchFamily="34" charset="0"/>
              </a:rPr>
              <a:t>Providers are able to supply services and supervision programs that meet the needs of a wide variety of individual offenders in varying family and community contexts.</a:t>
            </a:r>
          </a:p>
          <a:p>
            <a:pPr>
              <a:spcAft>
                <a:spcPct val="20000"/>
              </a:spcAft>
            </a:pPr>
            <a:r>
              <a:rPr lang="en-US" sz="1400" u="sng">
                <a:latin typeface="Microsoft Sans Serif" pitchFamily="34" charset="0"/>
              </a:rPr>
              <a:t>Family Focus</a:t>
            </a:r>
          </a:p>
          <a:p>
            <a:pPr>
              <a:spcAft>
                <a:spcPct val="70000"/>
              </a:spcAft>
            </a:pPr>
            <a:r>
              <a:rPr lang="en-US" sz="1400">
                <a:latin typeface="Microsoft Sans Serif" pitchFamily="34" charset="0"/>
              </a:rPr>
              <a:t>At least some of the service providers available to the juvenile drug court employ methods with a family focus. </a:t>
            </a:r>
          </a:p>
          <a:p>
            <a:pPr>
              <a:spcAft>
                <a:spcPct val="20000"/>
              </a:spcAft>
            </a:pPr>
            <a:r>
              <a:rPr lang="en-US" sz="1400" u="sng">
                <a:latin typeface="Microsoft Sans Serif" pitchFamily="34" charset="0"/>
              </a:rPr>
              <a:t>Multi-Problem Focus</a:t>
            </a:r>
          </a:p>
          <a:p>
            <a:pPr>
              <a:spcAft>
                <a:spcPct val="70000"/>
              </a:spcAft>
            </a:pPr>
            <a:r>
              <a:rPr lang="en-US" sz="1400">
                <a:latin typeface="Microsoft Sans Serif" pitchFamily="34" charset="0"/>
              </a:rPr>
              <a:t>Service providers employ methods that focus on range of potential problem areas that may be related to each youth’s situation as well as the factors that directly led them to become involved with the juvenile drug court program. </a:t>
            </a:r>
          </a:p>
        </p:txBody>
      </p:sp>
      <p:sp>
        <p:nvSpPr>
          <p:cNvPr id="604179" name="Rectangle 19"/>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04180" name="Text Box 20">
            <a:hlinkClick r:id="rId3"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04181" name="Text Box 21">
            <a:hlinkClick r:id="rId4"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04182" name="Text Box 22">
            <a:hlinkClick r:id="rId5"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04183" name="Text Box 23">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05187"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5188" name="Rectangle 4"/>
          <p:cNvSpPr>
            <a:spLocks noChangeArrowheads="1"/>
          </p:cNvSpPr>
          <p:nvPr/>
        </p:nvSpPr>
        <p:spPr bwMode="auto">
          <a:xfrm>
            <a:off x="1422400" y="3543300"/>
            <a:ext cx="6883400" cy="3429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Classical deterrence theory suggests that sanctions and punishments will be more effective when they are delivered with the proper combination of certainty, severity, and celerity (or swiftness).  To some extent, these elements can offset each other. Sanctions that are very certain may not have to be as severe or swift, and those that are very severe may not have to be as certain or swift, etc. </a:t>
            </a:r>
          </a:p>
          <a:p>
            <a:pPr>
              <a:spcAft>
                <a:spcPct val="70000"/>
              </a:spcAft>
            </a:pPr>
            <a:r>
              <a:rPr lang="en-US" sz="1400">
                <a:latin typeface="Microsoft Sans Serif" pitchFamily="34" charset="0"/>
              </a:rPr>
              <a:t>Deterrence theory is premised on the view that, by nature, people act to minimize pain and are sufficiently rational to develop expectations about the consequences of their actions.  They weigh the expected benefits of criminal or deviant acts against expected benefits and perform only those acts for which the benefits seem to exceed costs. Thus, increasing the certainty, swiftness, or severity of punishment should affect the cost-benefit calculus of would-be offenders and deter them from acting illegally.</a:t>
            </a:r>
          </a:p>
          <a:p>
            <a:pPr>
              <a:spcAft>
                <a:spcPct val="70000"/>
              </a:spcAft>
            </a:pPr>
            <a:r>
              <a:rPr lang="en-US" sz="1400">
                <a:latin typeface="Microsoft Sans Serif" pitchFamily="34" charset="0"/>
              </a:rPr>
              <a:t>In making an empirical connection between the elements of deterrence and the outcomes of drug court programs, researchers must be careful to measure offender’s </a:t>
            </a:r>
            <a:r>
              <a:rPr lang="en-US" sz="1400" u="sng">
                <a:latin typeface="Microsoft Sans Serif" pitchFamily="34" charset="0"/>
              </a:rPr>
              <a:t>perceptions</a:t>
            </a:r>
            <a:r>
              <a:rPr lang="en-US" sz="1400">
                <a:latin typeface="Microsoft Sans Serif" pitchFamily="34" charset="0"/>
              </a:rPr>
              <a:t> of the certainty, severity, and celerity of sanctions. </a:t>
            </a:r>
          </a:p>
        </p:txBody>
      </p:sp>
      <p:sp>
        <p:nvSpPr>
          <p:cNvPr id="605189" name="Text Box 5"/>
          <p:cNvSpPr txBox="1">
            <a:spLocks noChangeArrowheads="1"/>
          </p:cNvSpPr>
          <p:nvPr/>
        </p:nvSpPr>
        <p:spPr bwMode="auto">
          <a:xfrm>
            <a:off x="1416050" y="2032000"/>
            <a:ext cx="1814513" cy="1295400"/>
          </a:xfrm>
          <a:prstGeom prst="rect">
            <a:avLst/>
          </a:prstGeom>
          <a:solidFill>
            <a:srgbClr val="3333FF"/>
          </a:solidFill>
          <a:ln>
            <a:noFill/>
          </a:ln>
          <a:effectLst/>
          <a:extLs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Perceived Deterrence</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certainty</a:t>
            </a:r>
          </a:p>
          <a:p>
            <a:pPr lvl="1">
              <a:lnSpc>
                <a:spcPct val="90000"/>
              </a:lnSpc>
              <a:spcBef>
                <a:spcPct val="5000"/>
              </a:spcBef>
              <a:buFontTx/>
              <a:buChar char="•"/>
            </a:pPr>
            <a:r>
              <a:rPr lang="en-US" sz="1600">
                <a:solidFill>
                  <a:schemeClr val="bg1"/>
                </a:solidFill>
                <a:latin typeface="Arial Narrow" pitchFamily="34" charset="0"/>
              </a:rPr>
              <a:t>celerity</a:t>
            </a:r>
          </a:p>
          <a:p>
            <a:pPr lvl="1">
              <a:lnSpc>
                <a:spcPct val="90000"/>
              </a:lnSpc>
              <a:spcBef>
                <a:spcPct val="5000"/>
              </a:spcBef>
              <a:buFontTx/>
              <a:buChar char="•"/>
            </a:pPr>
            <a:r>
              <a:rPr lang="en-US" sz="1600">
                <a:solidFill>
                  <a:schemeClr val="bg1"/>
                </a:solidFill>
                <a:latin typeface="Arial Narrow" pitchFamily="34" charset="0"/>
              </a:rPr>
              <a:t>severity</a:t>
            </a:r>
          </a:p>
        </p:txBody>
      </p:sp>
      <p:sp>
        <p:nvSpPr>
          <p:cNvPr id="605201" name="Rectangle 17"/>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05202" name="Text Box 18">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05203" name="Text Box 19">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05204" name="Text Box 20">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05205" name="Text Box 21">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06211"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6212" name="Rectangle 4"/>
          <p:cNvSpPr>
            <a:spLocks noChangeArrowheads="1"/>
          </p:cNvSpPr>
          <p:nvPr/>
        </p:nvSpPr>
        <p:spPr bwMode="auto">
          <a:xfrm>
            <a:off x="1422400" y="3302000"/>
            <a:ext cx="6883400" cy="3886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To ensure their compliance with authority, individuals must perceive the exercise of authority to be legitimate (Milgram, 1974).  An authority is recognized as legitimate when the person or agency of authority is seen as having a legitimate right to give commands or directions to others, and those receiving the commands or directions feel an obligation to obey. </a:t>
            </a:r>
          </a:p>
          <a:p>
            <a:pPr>
              <a:spcAft>
                <a:spcPct val="70000"/>
              </a:spcAft>
            </a:pPr>
            <a:r>
              <a:rPr lang="en-US" sz="1400">
                <a:latin typeface="Microsoft Sans Serif" pitchFamily="34" charset="0"/>
              </a:rPr>
              <a:t>In the context of juvenile drug courts, one important view of authority — procedural justice — posits that the extent to which decisions are arrived at transparently and fairly will determine the extent to which participants accept those decisions as legitimate. Tyler (1997) identified four key dimensions of procedural justice: 1) trustworthiness of the decision making authority, 2) opportunity for personal participation in the proceedings, 3) being treated with respect/dignity by authorities, and 4) the neutrality of authority.</a:t>
            </a:r>
          </a:p>
          <a:p>
            <a:pPr>
              <a:spcAft>
                <a:spcPct val="70000"/>
              </a:spcAft>
            </a:pPr>
            <a:r>
              <a:rPr lang="en-US" sz="1400">
                <a:latin typeface="Microsoft Sans Serif" pitchFamily="34" charset="0"/>
              </a:rPr>
              <a:t>Whether or not a court process (and the court’s authority) is perceived as legitimate can only be assessed by measuring the attitudes and opinions of individuals subject to the process.  Thus, researchers must survey and/or interview clients to measure this dimension of drug court program outputs. </a:t>
            </a:r>
          </a:p>
        </p:txBody>
      </p:sp>
      <p:sp>
        <p:nvSpPr>
          <p:cNvPr id="606213" name="Text Box 5"/>
          <p:cNvSpPr txBox="1">
            <a:spLocks noChangeArrowheads="1"/>
          </p:cNvSpPr>
          <p:nvPr/>
        </p:nvSpPr>
        <p:spPr bwMode="auto">
          <a:xfrm>
            <a:off x="1416050" y="2019300"/>
            <a:ext cx="1814513" cy="1066800"/>
          </a:xfrm>
          <a:prstGeom prst="rect">
            <a:avLst/>
          </a:prstGeom>
          <a:solidFill>
            <a:srgbClr val="3333FF"/>
          </a:solidFill>
          <a:ln>
            <a:noFill/>
          </a:ln>
          <a:effectLst/>
          <a:extLs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Perceived Legitimacy</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fairness</a:t>
            </a:r>
          </a:p>
          <a:p>
            <a:pPr lvl="1">
              <a:lnSpc>
                <a:spcPct val="90000"/>
              </a:lnSpc>
              <a:spcBef>
                <a:spcPct val="5000"/>
              </a:spcBef>
              <a:buFontTx/>
              <a:buChar char="•"/>
            </a:pPr>
            <a:r>
              <a:rPr lang="en-US" sz="1600">
                <a:solidFill>
                  <a:schemeClr val="bg1"/>
                </a:solidFill>
                <a:latin typeface="Arial Narrow" pitchFamily="34" charset="0"/>
              </a:rPr>
              <a:t>proportionality</a:t>
            </a:r>
          </a:p>
        </p:txBody>
      </p:sp>
      <p:sp>
        <p:nvSpPr>
          <p:cNvPr id="606223" name="Rectangle 15"/>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06224" name="Text Box 16">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06225" name="Text Box 17">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06226" name="Text Box 18">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06227" name="Text Box 19">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2050"/>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07235" name="AutoShape 2051"/>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7236" name="Rectangle 2052"/>
          <p:cNvSpPr>
            <a:spLocks noChangeArrowheads="1"/>
          </p:cNvSpPr>
          <p:nvPr/>
        </p:nvSpPr>
        <p:spPr bwMode="auto">
          <a:xfrm>
            <a:off x="1422400" y="3543300"/>
            <a:ext cx="6883400" cy="34671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Social psychological theory asserts that individuals attempt to shape their environment through action, and their willingness to engage in that action depends on their subjective beliefs about the likelihood of success.  Bandura (1999) describes the role of “efficacy,” or the belief that a desired outcome can be achieved through a particular action.  Perceived self-efficacy is the foundation of human agency. A person who believes that action will dependably produce a desired outcome is more likely to act. Perceived self-efficacy would naturally be associated with motivation, goals, aspirations, outcome expectancies, and perceptions of opportunity in the social environment (Bandura 2000). </a:t>
            </a:r>
          </a:p>
          <a:p>
            <a:r>
              <a:rPr lang="en-US" sz="1400">
                <a:latin typeface="Microsoft Sans Serif" pitchFamily="34" charset="0"/>
              </a:rPr>
              <a:t>This theory might posit that the clients of a juvenile drug court will be successful in changing their behavior (reducing their use of drugs and alcohol), when they: </a:t>
            </a:r>
          </a:p>
          <a:p>
            <a:pPr>
              <a:buFontTx/>
              <a:buChar char="•"/>
            </a:pPr>
            <a:r>
              <a:rPr lang="en-US" sz="1400">
                <a:latin typeface="Microsoft Sans Serif" pitchFamily="34" charset="0"/>
              </a:rPr>
              <a:t> have information supportive of making changes;</a:t>
            </a:r>
          </a:p>
          <a:p>
            <a:pPr>
              <a:buFontTx/>
              <a:buChar char="•"/>
            </a:pPr>
            <a:r>
              <a:rPr lang="en-US" sz="1400">
                <a:latin typeface="Microsoft Sans Serif" pitchFamily="34" charset="0"/>
              </a:rPr>
              <a:t> believe that they have the ability to change; </a:t>
            </a:r>
          </a:p>
          <a:p>
            <a:pPr>
              <a:buFontTx/>
              <a:buChar char="•"/>
            </a:pPr>
            <a:r>
              <a:rPr lang="en-US" sz="1400">
                <a:latin typeface="Microsoft Sans Serif" pitchFamily="34" charset="0"/>
              </a:rPr>
              <a:t> are encouraged and supported in making change; and</a:t>
            </a:r>
          </a:p>
          <a:p>
            <a:pPr>
              <a:buFontTx/>
              <a:buChar char="•"/>
            </a:pPr>
            <a:r>
              <a:rPr lang="en-US" sz="1400">
                <a:latin typeface="Microsoft Sans Serif" pitchFamily="34" charset="0"/>
              </a:rPr>
              <a:t> receive timely and tangible inducements or rewards for making change.</a:t>
            </a:r>
          </a:p>
        </p:txBody>
      </p:sp>
      <p:sp>
        <p:nvSpPr>
          <p:cNvPr id="607237" name="Text Box 2053"/>
          <p:cNvSpPr txBox="1">
            <a:spLocks noChangeArrowheads="1"/>
          </p:cNvSpPr>
          <p:nvPr/>
        </p:nvSpPr>
        <p:spPr bwMode="auto">
          <a:xfrm>
            <a:off x="1416050" y="2032000"/>
            <a:ext cx="1814513" cy="1295400"/>
          </a:xfrm>
          <a:prstGeom prst="rect">
            <a:avLst/>
          </a:prstGeom>
          <a:solidFill>
            <a:srgbClr val="3333FF"/>
          </a:solidFill>
          <a:ln>
            <a:noFill/>
          </a:ln>
          <a:effectLst/>
          <a:extLs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a:defRPr sz="2400">
                <a:solidFill>
                  <a:schemeClr val="tx1"/>
                </a:solidFill>
                <a:latin typeface="Times New Roman" charset="0"/>
              </a:defRPr>
            </a:lvl1pPr>
            <a:lvl2pPr marL="228600" indent="-114300">
              <a:defRPr sz="2400">
                <a:solidFill>
                  <a:schemeClr val="tx1"/>
                </a:solidFill>
                <a:latin typeface="Times New Roman" charset="0"/>
              </a:defRPr>
            </a:lvl2pPr>
            <a:lvl3pPr marL="457200" indent="-114300">
              <a:defRPr sz="2400">
                <a:solidFill>
                  <a:schemeClr val="tx1"/>
                </a:solidFill>
                <a:latin typeface="Times New Roman" charset="0"/>
              </a:defRPr>
            </a:lvl3pPr>
            <a:lvl4pPr marL="1428750">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90000"/>
              </a:lnSpc>
              <a:spcBef>
                <a:spcPct val="20000"/>
              </a:spcBef>
            </a:pPr>
            <a:r>
              <a:rPr lang="en-US" sz="1800" b="1">
                <a:solidFill>
                  <a:schemeClr val="bg1"/>
                </a:solidFill>
                <a:latin typeface="Arial" charset="0"/>
              </a:rPr>
              <a:t>Perceived </a:t>
            </a:r>
            <a:br>
              <a:rPr lang="en-US" sz="1800" b="1">
                <a:solidFill>
                  <a:schemeClr val="bg1"/>
                </a:solidFill>
                <a:latin typeface="Arial" charset="0"/>
              </a:rPr>
            </a:br>
            <a:r>
              <a:rPr lang="en-US" sz="1800" b="1">
                <a:solidFill>
                  <a:schemeClr val="bg1"/>
                </a:solidFill>
                <a:latin typeface="Arial" charset="0"/>
              </a:rPr>
              <a:t>Self-Efficacy</a:t>
            </a:r>
            <a:endParaRPr lang="en-US" sz="1800">
              <a:solidFill>
                <a:schemeClr val="bg1"/>
              </a:solidFill>
              <a:latin typeface="Arial" charset="0"/>
            </a:endParaRPr>
          </a:p>
          <a:p>
            <a:pPr lvl="1">
              <a:lnSpc>
                <a:spcPct val="90000"/>
              </a:lnSpc>
              <a:spcBef>
                <a:spcPct val="5000"/>
              </a:spcBef>
              <a:buFontTx/>
              <a:buChar char="•"/>
            </a:pPr>
            <a:r>
              <a:rPr lang="en-US" sz="1600">
                <a:solidFill>
                  <a:schemeClr val="bg1"/>
                </a:solidFill>
                <a:latin typeface="Arial Narrow" pitchFamily="34" charset="0"/>
              </a:rPr>
              <a:t>information</a:t>
            </a:r>
          </a:p>
          <a:p>
            <a:pPr lvl="1">
              <a:lnSpc>
                <a:spcPct val="90000"/>
              </a:lnSpc>
              <a:spcBef>
                <a:spcPct val="5000"/>
              </a:spcBef>
              <a:buFontTx/>
              <a:buChar char="•"/>
            </a:pPr>
            <a:r>
              <a:rPr lang="en-US" sz="1600">
                <a:solidFill>
                  <a:schemeClr val="bg1"/>
                </a:solidFill>
                <a:latin typeface="Arial Narrow" pitchFamily="34" charset="0"/>
              </a:rPr>
              <a:t>encouragement</a:t>
            </a:r>
          </a:p>
          <a:p>
            <a:pPr lvl="1">
              <a:lnSpc>
                <a:spcPct val="90000"/>
              </a:lnSpc>
              <a:spcBef>
                <a:spcPct val="5000"/>
              </a:spcBef>
              <a:buFontTx/>
              <a:buChar char="•"/>
            </a:pPr>
            <a:r>
              <a:rPr lang="en-US" sz="1600">
                <a:solidFill>
                  <a:schemeClr val="bg1"/>
                </a:solidFill>
                <a:latin typeface="Arial Narrow" pitchFamily="34" charset="0"/>
              </a:rPr>
              <a:t>rewards</a:t>
            </a:r>
          </a:p>
        </p:txBody>
      </p:sp>
      <p:sp>
        <p:nvSpPr>
          <p:cNvPr id="607247" name="Rectangle 2063"/>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07248" name="Text Box 2064">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07249" name="Text Box 2065">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07250" name="Text Box 2066">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07251" name="Text Box 2067">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10307"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0308" name="Rectangle 4"/>
          <p:cNvSpPr>
            <a:spLocks noChangeArrowheads="1"/>
          </p:cNvSpPr>
          <p:nvPr/>
        </p:nvSpPr>
        <p:spPr bwMode="auto">
          <a:xfrm>
            <a:off x="1422400" y="3276600"/>
            <a:ext cx="6502400" cy="37338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Behavior specialists once viewed the motivation for behavioral change as an inherently internal phenomenon, coming solely from within the individual.  Failure to change, therefore, was entirely the responsibility of the person attempting to change, and there was little reason for social programs to seek change other than through individual-level, internally focused assistance. </a:t>
            </a:r>
          </a:p>
          <a:p>
            <a:pPr>
              <a:spcAft>
                <a:spcPct val="70000"/>
              </a:spcAft>
            </a:pPr>
            <a:r>
              <a:rPr lang="en-US" sz="1400">
                <a:latin typeface="Microsoft Sans Serif" pitchFamily="34" charset="0"/>
              </a:rPr>
              <a:t>More recent thinking accepts that there are two types of motivation, intrinsic and extrinsic, and that either may suffice for achieving change.  Extrinsic motivation comes from forces outside the individual.  These forces can be positive (e.g., rewards for participation in treatment) or negative (e.g., jail for refusing to participate). Juvenile drug courts employ both intrinsic and extrinsic motivation to foster behavior change. </a:t>
            </a:r>
          </a:p>
          <a:p>
            <a:pPr>
              <a:spcAft>
                <a:spcPct val="70000"/>
              </a:spcAft>
            </a:pPr>
            <a:r>
              <a:rPr lang="en-US" sz="1400">
                <a:latin typeface="Microsoft Sans Serif" pitchFamily="34" charset="0"/>
              </a:rPr>
              <a:t>Researchers must specify the form of motivation that is the target of particular drug court activities.  By establishing the connection between those activities and changes in individual behavior, evaluations will begin to identify the most effective pathways to behavior change.</a:t>
            </a:r>
          </a:p>
        </p:txBody>
      </p:sp>
      <p:sp>
        <p:nvSpPr>
          <p:cNvPr id="610314" name="Oval 10"/>
          <p:cNvSpPr>
            <a:spLocks noChangeArrowheads="1"/>
          </p:cNvSpPr>
          <p:nvPr/>
        </p:nvSpPr>
        <p:spPr bwMode="auto">
          <a:xfrm>
            <a:off x="1416050" y="2032000"/>
            <a:ext cx="1752600" cy="990600"/>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a:r>
              <a:rPr lang="en-US" b="1">
                <a:latin typeface="Arial" charset="0"/>
              </a:rPr>
              <a:t>Motivation to Change</a:t>
            </a:r>
          </a:p>
        </p:txBody>
      </p:sp>
      <p:sp>
        <p:nvSpPr>
          <p:cNvPr id="610321" name="Rectangle 17"/>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10322" name="Text Box 18">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10323" name="Text Box 19">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10324" name="Text Box 20">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10325" name="Text Box 21">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11331"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1332" name="Rectangle 4"/>
          <p:cNvSpPr>
            <a:spLocks noChangeArrowheads="1"/>
          </p:cNvSpPr>
          <p:nvPr/>
        </p:nvSpPr>
        <p:spPr bwMode="auto">
          <a:xfrm>
            <a:off x="1422400" y="3187700"/>
            <a:ext cx="6273800" cy="35941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The principal goal of the juvenile drug court process is to ensure that clients persist through the stages of change.  When effective systems of intervention are employed, the treatment and service-delivery system as a whole should be able to ensure that young offenders participate and remain in treatment.  </a:t>
            </a:r>
          </a:p>
          <a:p>
            <a:pPr>
              <a:spcAft>
                <a:spcPct val="70000"/>
              </a:spcAft>
            </a:pPr>
            <a:r>
              <a:rPr lang="en-US" sz="1400">
                <a:latin typeface="Microsoft Sans Serif" pitchFamily="34" charset="0"/>
              </a:rPr>
              <a:t>Coerced treatment is often the vehicle by which juvenile drug court clients reach the goal of behavioral change.  Miller and Flaherty (2000) defined coerced treatment for substance abuse and addiction as treatment with “alternative consequences” — e.g. loss of rewards and benefits, legal penalties, incarceration.  Coercion is rarely effective on its own, but coercion can entice or restrain a client to continue in a program of treatment, and the longer a client remains in treatment the greater chance the treatment has to facilitate and sustain the process of change.</a:t>
            </a:r>
          </a:p>
        </p:txBody>
      </p:sp>
      <p:sp>
        <p:nvSpPr>
          <p:cNvPr id="611336" name="Oval 8"/>
          <p:cNvSpPr>
            <a:spLocks noChangeArrowheads="1"/>
          </p:cNvSpPr>
          <p:nvPr/>
        </p:nvSpPr>
        <p:spPr bwMode="auto">
          <a:xfrm>
            <a:off x="1416050" y="2032000"/>
            <a:ext cx="1752600" cy="990600"/>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a:r>
              <a:rPr lang="en-US" b="1">
                <a:latin typeface="Arial" charset="0"/>
              </a:rPr>
              <a:t>Participation in Treatment</a:t>
            </a:r>
          </a:p>
        </p:txBody>
      </p:sp>
      <p:sp>
        <p:nvSpPr>
          <p:cNvPr id="611343" name="Rectangle 15"/>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11344" name="Text Box 16">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11345" name="Text Box 17">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11346" name="Text Box 18">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11347" name="Text Box 19">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
        <p:nvSpPr>
          <p:cNvPr id="611348" name="AutoShape 20">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11349" name="Text Box 21">
            <a:hlinkClick r:id="" action="ppaction://hlinkshowjump?jump=nextslide"/>
            <a:hlinkHover r:id="" action="ppaction://noaction" highlightClick="1"/>
          </p:cNvPr>
          <p:cNvSpPr txBox="1">
            <a:spLocks noChangeArrowheads="1"/>
          </p:cNvSpPr>
          <p:nvPr/>
        </p:nvSpPr>
        <p:spPr bwMode="auto">
          <a:xfrm>
            <a:off x="3886200"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35907"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5908" name="Rectangle 4"/>
          <p:cNvSpPr>
            <a:spLocks noChangeArrowheads="1"/>
          </p:cNvSpPr>
          <p:nvPr/>
        </p:nvSpPr>
        <p:spPr bwMode="auto">
          <a:xfrm>
            <a:off x="1422400" y="3187700"/>
            <a:ext cx="6197600" cy="35941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Researchers seeking to measure the influence of client participation and retention on behavioral change should collect detailed, event-level tracking data that follows each client through various levels of agency involvement and that identifies each client’s attendance and engagement in drug treatment and other service delivery.  </a:t>
            </a:r>
          </a:p>
          <a:p>
            <a:pPr>
              <a:spcAft>
                <a:spcPct val="70000"/>
              </a:spcAft>
            </a:pPr>
            <a:r>
              <a:rPr lang="en-US" sz="1400">
                <a:latin typeface="Microsoft Sans Serif" pitchFamily="34" charset="0"/>
              </a:rPr>
              <a:t>Evaluators should also assess the extent to which coercion plays a role in the treatment experiences of each client, and whether the strength of coercion varies according to the client’s position in the stages of change.  For example, justice programs would traditionally increase the severity of coercion with each successive attempt at coercion, but the stages of change model (Prochaska et al.) may suggest the opposite — individuals at the latter stages of change may require less, not more severe coercion, as their motivation becomes more intrinsic.</a:t>
            </a:r>
          </a:p>
        </p:txBody>
      </p:sp>
      <p:sp>
        <p:nvSpPr>
          <p:cNvPr id="635909" name="Oval 5">
            <a:hlinkClick r:id="rId2" action="ppaction://hlinksldjump"/>
            <a:hlinkHover r:id="" action="ppaction://noaction" highlightClick="1"/>
          </p:cNvPr>
          <p:cNvSpPr>
            <a:spLocks noChangeArrowheads="1"/>
          </p:cNvSpPr>
          <p:nvPr/>
        </p:nvSpPr>
        <p:spPr bwMode="auto">
          <a:xfrm>
            <a:off x="1416050" y="2032000"/>
            <a:ext cx="1752600" cy="990600"/>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a:r>
              <a:rPr lang="en-US" b="1">
                <a:latin typeface="Arial" charset="0"/>
              </a:rPr>
              <a:t>Participation in Treatment</a:t>
            </a:r>
          </a:p>
        </p:txBody>
      </p:sp>
      <p:sp>
        <p:nvSpPr>
          <p:cNvPr id="635910" name="Rectangle 6"/>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35911" name="Text Box 7">
            <a:hlinkClick r:id="rId3"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35912" name="Text Box 8">
            <a:hlinkClick r:id="rId4"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35913" name="Text Box 9">
            <a:hlinkClick r:id="rId5"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35914" name="Text Box 10">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12355"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2356" name="Rectangle 4"/>
          <p:cNvSpPr>
            <a:spLocks noChangeArrowheads="1"/>
          </p:cNvSpPr>
          <p:nvPr/>
        </p:nvSpPr>
        <p:spPr bwMode="auto">
          <a:xfrm>
            <a:off x="1422400" y="3035300"/>
            <a:ext cx="6045200" cy="30607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For some offenders, the effective exercise of the court’s authority may be sufficient to motivate behavioral change.  For such offenders, regular appearances in juvenile drug court will serve as an effective catalyst for change, independently of any treatment regimen provided by the program.</a:t>
            </a:r>
          </a:p>
          <a:p>
            <a:pPr>
              <a:spcAft>
                <a:spcPct val="70000"/>
              </a:spcAft>
            </a:pPr>
            <a:r>
              <a:rPr lang="en-US" sz="1400">
                <a:latin typeface="Microsoft Sans Serif" pitchFamily="34" charset="0"/>
              </a:rPr>
              <a:t>For other offenders, the court process may not be enough to begin and sustain change.  They will require the additional catalyst of the therapeutic services provided by the intervention system.</a:t>
            </a:r>
          </a:p>
          <a:p>
            <a:pPr>
              <a:spcAft>
                <a:spcPct val="70000"/>
              </a:spcAft>
            </a:pPr>
            <a:r>
              <a:rPr lang="en-US" sz="1400">
                <a:latin typeface="Microsoft Sans Serif" pitchFamily="34" charset="0"/>
              </a:rPr>
              <a:t>To measure the influence of treatment participation as a therapeutic catalyst, evaluators must measure each client’s subjective experiences and beliefs about treatment and how they compare with the client’s beliefs and experiences about the courtroom procedures in which they participated.  </a:t>
            </a:r>
          </a:p>
        </p:txBody>
      </p:sp>
      <p:sp>
        <p:nvSpPr>
          <p:cNvPr id="612373" name="AutoShape 21"/>
          <p:cNvSpPr>
            <a:spLocks noChangeArrowheads="1"/>
          </p:cNvSpPr>
          <p:nvPr/>
        </p:nvSpPr>
        <p:spPr bwMode="auto">
          <a:xfrm>
            <a:off x="1416050" y="2032000"/>
            <a:ext cx="1346200" cy="685800"/>
          </a:xfrm>
          <a:prstGeom prst="roundRect">
            <a:avLst>
              <a:gd name="adj" fmla="val 16667"/>
            </a:avLst>
          </a:prstGeom>
          <a:solidFill>
            <a:schemeClr val="hlink"/>
          </a:solidFill>
          <a:ln w="12700">
            <a:solidFill>
              <a:srgbClr val="33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r>
              <a:rPr lang="en-US" sz="1800" i="1">
                <a:latin typeface="Arial" charset="0"/>
              </a:rPr>
              <a:t>Therapeutic Catalyst</a:t>
            </a:r>
          </a:p>
        </p:txBody>
      </p:sp>
      <p:sp>
        <p:nvSpPr>
          <p:cNvPr id="612374" name="Rectangle 22"/>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12375" name="Text Box 23">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12376" name="Text Box 24">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12377" name="Text Box 25">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12378" name="Text Box 26">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26691"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6692" name="Rectangle 4"/>
          <p:cNvSpPr>
            <a:spLocks noChangeArrowheads="1"/>
          </p:cNvSpPr>
          <p:nvPr/>
        </p:nvSpPr>
        <p:spPr bwMode="auto">
          <a:xfrm>
            <a:off x="1422400" y="3175000"/>
            <a:ext cx="6426200" cy="37719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The primary goal of juvenile drug court is to facilitate behavioral change.  This may involve several cycles of success and relapse as offenders move through the process of change.  Experts in substance abuse once believed that the best way to promote behavioral change was an aggressive process to break through “denial” and confront individuals with the consequences of their behavior.  In practice, however, this technique usually accelerated the process of failure and withdrawal for most clients (perhaps 80%), while only those remaining were defined as successful. </a:t>
            </a:r>
          </a:p>
          <a:p>
            <a:pPr>
              <a:spcAft>
                <a:spcPct val="70000"/>
              </a:spcAft>
            </a:pPr>
            <a:r>
              <a:rPr lang="en-US" sz="1400">
                <a:latin typeface="Microsoft Sans Serif" pitchFamily="34" charset="0"/>
              </a:rPr>
              <a:t>Current thinking accepts the cyclical nature of change and sees treatment as a method of moving clients through the stages of change — often several times — on their way to lasting improvement.  A recurrence of unwanted behavior (i.e., relapse) is not seen as “failure,” but as the end of one cycle and the beginning of the next.  By moving young offenders through the stages of change with a combination of services and sanctions, juvenile drug courts work to achieve their ultimate goal of reducing delinquency and substance abuse.</a:t>
            </a:r>
          </a:p>
        </p:txBody>
      </p:sp>
      <p:sp>
        <p:nvSpPr>
          <p:cNvPr id="626693" name="Oval 5"/>
          <p:cNvSpPr>
            <a:spLocks noChangeArrowheads="1"/>
          </p:cNvSpPr>
          <p:nvPr/>
        </p:nvSpPr>
        <p:spPr bwMode="auto">
          <a:xfrm>
            <a:off x="1416050" y="2032000"/>
            <a:ext cx="1752600" cy="990600"/>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a:r>
              <a:rPr lang="en-US" b="1">
                <a:latin typeface="Arial" charset="0"/>
              </a:rPr>
              <a:t>Behavior Change</a:t>
            </a:r>
          </a:p>
        </p:txBody>
      </p:sp>
      <p:sp>
        <p:nvSpPr>
          <p:cNvPr id="626699" name="Rectangle 11"/>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26700" name="Text Box 12">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26701" name="Text Box 13">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26702" name="Text Box 14">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26707" name="AutoShape 19">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26708" name="Text Box 20">
            <a:hlinkClick r:id="" action="ppaction://hlinkshowjump?jump=nextslide"/>
            <a:hlinkHover r:id="" action="ppaction://noaction" highlightClick="1"/>
          </p:cNvPr>
          <p:cNvSpPr txBox="1">
            <a:spLocks noChangeArrowheads="1"/>
          </p:cNvSpPr>
          <p:nvPr/>
        </p:nvSpPr>
        <p:spPr bwMode="auto">
          <a:xfrm>
            <a:off x="3886200"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626709" name="Text Box 21">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13379"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3380" name="Rectangle 4"/>
          <p:cNvSpPr>
            <a:spLocks noChangeArrowheads="1"/>
          </p:cNvSpPr>
          <p:nvPr/>
        </p:nvSpPr>
        <p:spPr bwMode="auto">
          <a:xfrm>
            <a:off x="1422400" y="3187700"/>
            <a:ext cx="6426200" cy="36703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In their “Transtheoretical Model of Change,” Prochaska and his colleagues describe how people go through several stages on their way to lasting change:</a:t>
            </a:r>
          </a:p>
          <a:p>
            <a:r>
              <a:rPr lang="en-US" sz="1400" b="1">
                <a:latin typeface="Microsoft Sans Serif" pitchFamily="34" charset="0"/>
              </a:rPr>
              <a:t>Pre-contemplation	</a:t>
            </a:r>
            <a:r>
              <a:rPr lang="en-US" sz="1400">
                <a:latin typeface="Microsoft Sans Serif" pitchFamily="34" charset="0"/>
              </a:rPr>
              <a:t>No intention to take action to achieve long-term change. </a:t>
            </a:r>
          </a:p>
          <a:p>
            <a:pPr>
              <a:spcBef>
                <a:spcPct val="35000"/>
              </a:spcBef>
            </a:pPr>
            <a:r>
              <a:rPr lang="en-US" sz="1400" b="1">
                <a:latin typeface="Microsoft Sans Serif" pitchFamily="34" charset="0"/>
              </a:rPr>
              <a:t>Contemplation</a:t>
            </a:r>
            <a:r>
              <a:rPr lang="en-US" sz="1400">
                <a:latin typeface="Microsoft Sans Serif" pitchFamily="34" charset="0"/>
              </a:rPr>
              <a:t> 	Intending to take action in the near future. </a:t>
            </a:r>
          </a:p>
          <a:p>
            <a:pPr>
              <a:spcBef>
                <a:spcPct val="35000"/>
              </a:spcBef>
            </a:pPr>
            <a:r>
              <a:rPr lang="en-US" sz="1400" b="1">
                <a:latin typeface="Microsoft Sans Serif" pitchFamily="34" charset="0"/>
              </a:rPr>
              <a:t>Preparation</a:t>
            </a:r>
            <a:r>
              <a:rPr lang="en-US" sz="1400">
                <a:latin typeface="Microsoft Sans Serif" pitchFamily="34" charset="0"/>
              </a:rPr>
              <a:t> 	Intending to take action immediately and already taking</a:t>
            </a:r>
            <a:br>
              <a:rPr lang="en-US" sz="1400">
                <a:latin typeface="Microsoft Sans Serif" pitchFamily="34" charset="0"/>
              </a:rPr>
            </a:br>
            <a:r>
              <a:rPr lang="en-US" sz="1400">
                <a:latin typeface="Microsoft Sans Serif" pitchFamily="34" charset="0"/>
              </a:rPr>
              <a:t>		some steps in that direction. </a:t>
            </a:r>
          </a:p>
          <a:p>
            <a:pPr>
              <a:spcBef>
                <a:spcPct val="35000"/>
              </a:spcBef>
            </a:pPr>
            <a:r>
              <a:rPr lang="en-US" sz="1400" b="1">
                <a:latin typeface="Microsoft Sans Serif" pitchFamily="34" charset="0"/>
              </a:rPr>
              <a:t>Action</a:t>
            </a:r>
            <a:r>
              <a:rPr lang="en-US" sz="1400">
                <a:latin typeface="Microsoft Sans Serif" pitchFamily="34" charset="0"/>
              </a:rPr>
              <a:t> 		Completed changes in overt behavior during recent past. </a:t>
            </a:r>
          </a:p>
          <a:p>
            <a:pPr>
              <a:spcBef>
                <a:spcPct val="35000"/>
              </a:spcBef>
            </a:pPr>
            <a:r>
              <a:rPr lang="en-US" sz="1400" b="1">
                <a:latin typeface="Microsoft Sans Serif" pitchFamily="34" charset="0"/>
              </a:rPr>
              <a:t>Maintenance</a:t>
            </a:r>
            <a:r>
              <a:rPr lang="en-US" sz="1400">
                <a:latin typeface="Microsoft Sans Serif" pitchFamily="34" charset="0"/>
              </a:rPr>
              <a:t> 	Completed long-term changes in overt behavior.</a:t>
            </a:r>
          </a:p>
          <a:p>
            <a:pPr>
              <a:spcBef>
                <a:spcPct val="35000"/>
              </a:spcBef>
            </a:pPr>
            <a:r>
              <a:rPr lang="en-US" sz="1400" b="1">
                <a:latin typeface="Microsoft Sans Serif" pitchFamily="34" charset="0"/>
              </a:rPr>
              <a:t>Termination</a:t>
            </a:r>
            <a:r>
              <a:rPr lang="en-US" sz="1400">
                <a:latin typeface="Microsoft Sans Serif" pitchFamily="34" charset="0"/>
              </a:rPr>
              <a:t> 	Overt behavior will never return and individuals have</a:t>
            </a:r>
            <a:br>
              <a:rPr lang="en-US" sz="1400">
                <a:latin typeface="Microsoft Sans Serif" pitchFamily="34" charset="0"/>
              </a:rPr>
            </a:br>
            <a:r>
              <a:rPr lang="en-US" sz="1400">
                <a:latin typeface="Microsoft Sans Serif" pitchFamily="34" charset="0"/>
              </a:rPr>
              <a:t>		can function without fear of relapse.</a:t>
            </a:r>
          </a:p>
          <a:p>
            <a:pPr>
              <a:spcBef>
                <a:spcPct val="80000"/>
              </a:spcBef>
            </a:pPr>
            <a:r>
              <a:rPr lang="en-US" sz="1400">
                <a:latin typeface="Microsoft Sans Serif" pitchFamily="34" charset="0"/>
              </a:rPr>
              <a:t>Some practitioners have cautioned that the stages of change may be slightly different for chemically dependent populations, but the Prochaska model is a useful framework for considering the cyclical process of behavior change. </a:t>
            </a:r>
          </a:p>
        </p:txBody>
      </p:sp>
      <p:sp>
        <p:nvSpPr>
          <p:cNvPr id="613384" name="Oval 8">
            <a:hlinkClick r:id="rId2" action="ppaction://hlinksldjump" highlightClick="1"/>
            <a:hlinkHover r:id="" action="ppaction://noaction" highlightClick="1"/>
          </p:cNvPr>
          <p:cNvSpPr>
            <a:spLocks noChangeArrowheads="1"/>
          </p:cNvSpPr>
          <p:nvPr/>
        </p:nvSpPr>
        <p:spPr bwMode="auto">
          <a:xfrm>
            <a:off x="1416050" y="2032000"/>
            <a:ext cx="1752600" cy="990600"/>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a:r>
              <a:rPr lang="en-US" b="1">
                <a:latin typeface="Arial" charset="0"/>
              </a:rPr>
              <a:t>Behavior Change</a:t>
            </a:r>
          </a:p>
        </p:txBody>
      </p:sp>
      <p:sp>
        <p:nvSpPr>
          <p:cNvPr id="613396" name="Rectangle 20"/>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13397" name="Text Box 21">
            <a:hlinkClick r:id="rId3"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13398" name="Text Box 22">
            <a:hlinkClick r:id="rId4"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13399" name="Text Box 23">
            <a:hlinkClick r:id="rId5"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13404" name="AutoShape 28">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13405" name="Text Box 29">
            <a:hlinkClick r:id="" action="ppaction://hlinkshowjump?jump=nextslide"/>
            <a:hlinkHover r:id="" action="ppaction://noaction" highlightClick="1"/>
          </p:cNvPr>
          <p:cNvSpPr txBox="1">
            <a:spLocks noChangeArrowheads="1"/>
          </p:cNvSpPr>
          <p:nvPr/>
        </p:nvSpPr>
        <p:spPr bwMode="auto">
          <a:xfrm>
            <a:off x="3886200"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613406" name="Text Box 30">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17475"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7476" name="Rectangle 4"/>
          <p:cNvSpPr>
            <a:spLocks noChangeArrowheads="1"/>
          </p:cNvSpPr>
          <p:nvPr/>
        </p:nvSpPr>
        <p:spPr bwMode="auto">
          <a:xfrm>
            <a:off x="1422400" y="3200400"/>
            <a:ext cx="6045200" cy="3810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Bef>
                <a:spcPct val="80000"/>
              </a:spcBef>
            </a:pPr>
            <a:r>
              <a:rPr lang="en-US" sz="1400">
                <a:latin typeface="Microsoft Sans Serif" pitchFamily="34" charset="0"/>
              </a:rPr>
              <a:t>Fishbein (1997) focused on the relationship between intentions and behavior since intentions are the underlying fabric of behavior.  An individual’s intentions, in turn, are determined by three factors: 1) attitudes toward the behavior; 2) norms (i.e., societal constraints) concerning the behavior; and 3) perceived behavioral control (i.e., self-efficacy beliefs, or one’s confidence in his or her ability to perform the behavior). </a:t>
            </a:r>
          </a:p>
          <a:p>
            <a:pPr>
              <a:spcBef>
                <a:spcPct val="80000"/>
              </a:spcBef>
            </a:pPr>
            <a:r>
              <a:rPr lang="en-US" sz="1400">
                <a:latin typeface="Microsoft Sans Serif" pitchFamily="34" charset="0"/>
              </a:rPr>
              <a:t>Fishbein suggested that intentions could be an accurate predictor of behavior if an actor perceives the behavior to be reasonable and achievable, but intentions may be a less-than-accurate predictor if an actor believes he or she cannot or should not perform the desired behavior for a variety of reasons (e.g., lack of ability; negative environmental factors). </a:t>
            </a:r>
          </a:p>
          <a:p>
            <a:pPr>
              <a:spcBef>
                <a:spcPct val="80000"/>
              </a:spcBef>
            </a:pPr>
            <a:r>
              <a:rPr lang="en-US" sz="1400">
                <a:latin typeface="Microsoft Sans Serif" pitchFamily="34" charset="0"/>
              </a:rPr>
              <a:t>An effort to change behavior needs to start by changing intentions, but it must also recognize whether those intentions involve normative, attitudinal, or self-efficacy considerations. For example, intentions that spring from personal attitudes may be easier to modify than those rooted in societal norms or cultural expectations. </a:t>
            </a:r>
          </a:p>
        </p:txBody>
      </p:sp>
      <p:sp>
        <p:nvSpPr>
          <p:cNvPr id="617480" name="Oval 8">
            <a:hlinkClick r:id="rId2" action="ppaction://hlinksldjump" highlightClick="1"/>
            <a:hlinkHover r:id="" action="ppaction://noaction" highlightClick="1"/>
          </p:cNvPr>
          <p:cNvSpPr>
            <a:spLocks noChangeArrowheads="1"/>
          </p:cNvSpPr>
          <p:nvPr/>
        </p:nvSpPr>
        <p:spPr bwMode="auto">
          <a:xfrm>
            <a:off x="1416050" y="2032000"/>
            <a:ext cx="1752600" cy="990600"/>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a:r>
              <a:rPr lang="en-US" b="1">
                <a:latin typeface="Arial" charset="0"/>
              </a:rPr>
              <a:t>Behavior Change</a:t>
            </a:r>
          </a:p>
        </p:txBody>
      </p:sp>
      <p:sp>
        <p:nvSpPr>
          <p:cNvPr id="617492" name="Rectangle 20"/>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17493" name="Text Box 21">
            <a:hlinkClick r:id="rId3"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17494" name="Text Box 22">
            <a:hlinkClick r:id="rId4"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17495" name="Text Box 23">
            <a:hlinkClick r:id="rId5"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17500" name="AutoShape 28">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17501" name="Text Box 29">
            <a:hlinkClick r:id="" action="ppaction://hlinkshowjump?jump=nextslide"/>
            <a:hlinkHover r:id="" action="ppaction://noaction" highlightClick="1"/>
          </p:cNvPr>
          <p:cNvSpPr txBox="1">
            <a:spLocks noChangeArrowheads="1"/>
          </p:cNvSpPr>
          <p:nvPr/>
        </p:nvSpPr>
        <p:spPr bwMode="auto">
          <a:xfrm>
            <a:off x="3886200"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617502" name="Text Box 30">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20547"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0548" name="Rectangle 4"/>
          <p:cNvSpPr>
            <a:spLocks noChangeArrowheads="1"/>
          </p:cNvSpPr>
          <p:nvPr/>
        </p:nvSpPr>
        <p:spPr bwMode="auto">
          <a:xfrm>
            <a:off x="1422400" y="3251200"/>
            <a:ext cx="6045200" cy="3810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Other models could serve as a lens with which to view the behavioral change goals of juvenile drug courts.  Rosenstock, Strecher, and Becker’s (1988) health belief model, for example, sees perception as a key factor in behavior change.  The first stage in the model starts with a person who may or may not have concern about a health issue or health-related behavior. A specific and salient motivator (either internal or external) is necessary to make a potential health issue relevant. </a:t>
            </a:r>
          </a:p>
          <a:p>
            <a:pPr>
              <a:spcAft>
                <a:spcPct val="70000"/>
              </a:spcAft>
            </a:pPr>
            <a:r>
              <a:rPr lang="en-US" sz="1400">
                <a:latin typeface="Microsoft Sans Serif" pitchFamily="34" charset="0"/>
              </a:rPr>
              <a:t>The second stage begins with the onset of risk perception, when either the individual (or someone close to the individual) becomes aware that a specific issue makes the individual vulnerable to illness or harm. For example, a perceived threat of illness often galvanizes people to assist their loved ones to lose weight, stop smoking, or quit drinking alcohol.</a:t>
            </a:r>
          </a:p>
          <a:p>
            <a:pPr>
              <a:spcAft>
                <a:spcPct val="70000"/>
              </a:spcAft>
            </a:pPr>
            <a:r>
              <a:rPr lang="en-US" sz="1400">
                <a:latin typeface="Microsoft Sans Serif" pitchFamily="34" charset="0"/>
              </a:rPr>
              <a:t>Finally, the third stage in the model emerges with the belief that a given plan of action will be sufficient to reduce the perceived threat at a subjectively acceptable cost (i.e. perceived barriers that must be overcome to reach the health goal). </a:t>
            </a:r>
          </a:p>
        </p:txBody>
      </p:sp>
      <p:sp>
        <p:nvSpPr>
          <p:cNvPr id="620552" name="Oval 8">
            <a:hlinkClick r:id="rId2" action="ppaction://hlinksldjump" highlightClick="1"/>
            <a:hlinkHover r:id="" action="ppaction://noaction" highlightClick="1"/>
          </p:cNvPr>
          <p:cNvSpPr>
            <a:spLocks noChangeArrowheads="1"/>
          </p:cNvSpPr>
          <p:nvPr/>
        </p:nvSpPr>
        <p:spPr bwMode="auto">
          <a:xfrm>
            <a:off x="1416050" y="2032000"/>
            <a:ext cx="1752600" cy="990600"/>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a:r>
              <a:rPr lang="en-US" b="1">
                <a:latin typeface="Arial" charset="0"/>
              </a:rPr>
              <a:t>Behavior Change</a:t>
            </a:r>
          </a:p>
        </p:txBody>
      </p:sp>
      <p:sp>
        <p:nvSpPr>
          <p:cNvPr id="620560" name="Rectangle 16"/>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20561" name="Text Box 17">
            <a:hlinkClick r:id="rId3"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20562" name="Text Box 18">
            <a:hlinkClick r:id="rId4"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20563" name="Text Box 19">
            <a:hlinkClick r:id="rId5"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20568" name="AutoShape 24">
            <a:hlinkClick r:id="" action="ppaction://hlinkshowjump?jump=nextslide" highlightClick="1"/>
          </p:cNvPr>
          <p:cNvSpPr>
            <a:spLocks noChangeArrowheads="1"/>
          </p:cNvSpPr>
          <p:nvPr/>
        </p:nvSpPr>
        <p:spPr bwMode="auto">
          <a:xfrm>
            <a:off x="4648200" y="2209800"/>
            <a:ext cx="457200" cy="347663"/>
          </a:xfrm>
          <a:prstGeom prst="actionButtonForwardNex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pPr algn="ctr"/>
            <a:endParaRPr lang="en-US"/>
          </a:p>
        </p:txBody>
      </p:sp>
      <p:sp>
        <p:nvSpPr>
          <p:cNvPr id="620569" name="Text Box 25">
            <a:hlinkClick r:id="" action="ppaction://hlinkshowjump?jump=nextslide"/>
            <a:hlinkHover r:id="" action="ppaction://noaction" highlightClick="1"/>
          </p:cNvPr>
          <p:cNvSpPr txBox="1">
            <a:spLocks noChangeArrowheads="1"/>
          </p:cNvSpPr>
          <p:nvPr/>
        </p:nvSpPr>
        <p:spPr bwMode="auto">
          <a:xfrm>
            <a:off x="3886200" y="2209800"/>
            <a:ext cx="1206500" cy="347663"/>
          </a:xfrm>
          <a:prstGeom prst="rect">
            <a:avLst/>
          </a:prstGeom>
          <a:noFill/>
          <a:ln w="28575">
            <a:solidFill>
              <a:srgbClr val="6600CC"/>
            </a:solidFill>
            <a:miter lim="800000"/>
            <a:headEnd/>
            <a:tailEnd/>
          </a:ln>
          <a:effectLst/>
          <a:extLst>
            <a:ext uri="{909E8E84-426E-40DD-AFC4-6F175D3DCCD1}">
              <a14:hiddenFill xmlns:a14="http://schemas.microsoft.com/office/drawing/2010/main">
                <a:solidFill>
                  <a:srgbClr val="6600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 tIns="18288" rIns="0" bIns="18288"/>
          <a:lstStyle/>
          <a:p>
            <a:pPr>
              <a:spcBef>
                <a:spcPct val="50000"/>
              </a:spcBef>
            </a:pPr>
            <a:r>
              <a:rPr lang="en-US" sz="1000" b="1">
                <a:solidFill>
                  <a:srgbClr val="6600CC"/>
                </a:solidFill>
                <a:latin typeface="Arial" charset="0"/>
              </a:rPr>
              <a:t>More about </a:t>
            </a:r>
            <a:br>
              <a:rPr lang="en-US" sz="1000" b="1">
                <a:solidFill>
                  <a:srgbClr val="6600CC"/>
                </a:solidFill>
                <a:latin typeface="Arial" charset="0"/>
              </a:rPr>
            </a:br>
            <a:r>
              <a:rPr lang="en-US" sz="1000" b="1">
                <a:solidFill>
                  <a:srgbClr val="6600CC"/>
                </a:solidFill>
                <a:latin typeface="Arial" charset="0"/>
              </a:rPr>
              <a:t>this topic</a:t>
            </a:r>
          </a:p>
        </p:txBody>
      </p:sp>
      <p:sp>
        <p:nvSpPr>
          <p:cNvPr id="620570" name="Text Box 26">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1371600" y="95250"/>
            <a:ext cx="8612188" cy="1200150"/>
          </a:xfrm>
          <a:noFill/>
          <a:ln/>
        </p:spPr>
        <p:txBody>
          <a:bodyPr/>
          <a:lstStyle/>
          <a:p>
            <a:r>
              <a:rPr lang="en-US" sz="4000"/>
              <a:t>Elements in the UI Framework</a:t>
            </a:r>
          </a:p>
        </p:txBody>
      </p:sp>
      <p:cxnSp>
        <p:nvCxnSpPr>
          <p:cNvPr id="621571" name="AutoShape 3"/>
          <p:cNvCxnSpPr>
            <a:cxnSpLocks noChangeShapeType="1"/>
          </p:cNvCxnSpPr>
          <p:nvPr/>
        </p:nvCxnSpPr>
        <p:spPr bwMode="auto">
          <a:xfrm>
            <a:off x="6791325" y="4889500"/>
            <a:ext cx="600075" cy="0"/>
          </a:xfrm>
          <a:prstGeom prst="straightConnector1">
            <a:avLst/>
          </a:prstGeom>
          <a:noFill/>
          <a:ln>
            <a:noFill/>
          </a:ln>
          <a:effectLst/>
          <a:extLst>
            <a:ext uri="{91240B29-F687-4F45-9708-019B960494DF}">
              <a14:hiddenLine xmlns:a14="http://schemas.microsoft.com/office/drawing/2010/main" w="38100">
                <a:solidFill>
                  <a:srgbClr val="C0C0C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1572" name="Rectangle 4"/>
          <p:cNvSpPr>
            <a:spLocks noChangeArrowheads="1"/>
          </p:cNvSpPr>
          <p:nvPr/>
        </p:nvSpPr>
        <p:spPr bwMode="auto">
          <a:xfrm>
            <a:off x="1422400" y="3225800"/>
            <a:ext cx="5892800" cy="3810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p>
            <a:pPr>
              <a:spcAft>
                <a:spcPct val="70000"/>
              </a:spcAft>
            </a:pPr>
            <a:r>
              <a:rPr lang="en-US" sz="1400">
                <a:latin typeface="Microsoft Sans Serif" pitchFamily="34" charset="0"/>
              </a:rPr>
              <a:t>Each of the preceding models includes some notion of self-efficacy, or the subjective belief in one’s ability to change.  Successful change efforts depend on each individual receiving considerable support and encouragement to change, as well as direct experience in making successful (often incremental) changes. </a:t>
            </a:r>
          </a:p>
          <a:p>
            <a:pPr>
              <a:spcAft>
                <a:spcPct val="70000"/>
              </a:spcAft>
            </a:pPr>
            <a:r>
              <a:rPr lang="en-US" sz="1400">
                <a:latin typeface="Microsoft Sans Serif" pitchFamily="34" charset="0"/>
              </a:rPr>
              <a:t>Another key concept in each model suggests that individuals are more likely to succeed when they believe they will get some tangible benefit from changing.  These “outcome expectations” can be defined as a person’s estimate that a given behavior will lead to a particular outcome. </a:t>
            </a:r>
          </a:p>
          <a:p>
            <a:pPr>
              <a:spcAft>
                <a:spcPct val="70000"/>
              </a:spcAft>
            </a:pPr>
            <a:r>
              <a:rPr lang="en-US" sz="1400">
                <a:latin typeface="Microsoft Sans Serif" pitchFamily="34" charset="0"/>
              </a:rPr>
              <a:t>Each model has something to offer practitioners seeking more systematic methods of conceptualizing the change process for program design and client impact assessment.  Regardless which model seems to fit best, it is important that conceptual frameworks include some formal model of behavior change and that evaluators measure the components of that model at the individual client level so that variations in the model can be tied to variations in client outcomes. </a:t>
            </a:r>
          </a:p>
        </p:txBody>
      </p:sp>
      <p:sp>
        <p:nvSpPr>
          <p:cNvPr id="621576" name="Oval 8">
            <a:hlinkClick r:id="rId2" action="ppaction://hlinksldjump" highlightClick="1"/>
            <a:hlinkHover r:id="" action="ppaction://noaction" highlightClick="1"/>
          </p:cNvPr>
          <p:cNvSpPr>
            <a:spLocks noChangeArrowheads="1"/>
          </p:cNvSpPr>
          <p:nvPr/>
        </p:nvSpPr>
        <p:spPr bwMode="auto">
          <a:xfrm>
            <a:off x="1416050" y="2032000"/>
            <a:ext cx="1752600" cy="990600"/>
          </a:xfrm>
          <a:prstGeom prst="ellipse">
            <a:avLst/>
          </a:prstGeom>
          <a:solidFill>
            <a:srgbClr val="99CC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a:r>
              <a:rPr lang="en-US" b="1">
                <a:latin typeface="Arial" charset="0"/>
              </a:rPr>
              <a:t>Behavior Change</a:t>
            </a:r>
          </a:p>
        </p:txBody>
      </p:sp>
      <p:sp>
        <p:nvSpPr>
          <p:cNvPr id="621580" name="Rectangle 12"/>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621581" name="Text Box 13">
            <a:hlinkClick r:id="rId3"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621582" name="Text Box 14">
            <a:hlinkClick r:id="rId4"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621583" name="Text Box 15">
            <a:hlinkClick r:id="rId5"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621584" name="Text Box 16">
            <a:hlinkClick r:id="rId6"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spd="med"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2"/>
          <p:cNvSpPr>
            <a:spLocks noGrp="1" noChangeArrowheads="1"/>
          </p:cNvSpPr>
          <p:nvPr>
            <p:ph type="title"/>
          </p:nvPr>
        </p:nvSpPr>
        <p:spPr>
          <a:xfrm>
            <a:off x="1371600" y="90488"/>
            <a:ext cx="8612188" cy="1200150"/>
          </a:xfrm>
        </p:spPr>
        <p:txBody>
          <a:bodyPr/>
          <a:lstStyle/>
          <a:p>
            <a:r>
              <a:rPr lang="en-US" sz="4000"/>
              <a:t>References</a:t>
            </a:r>
          </a:p>
        </p:txBody>
      </p:sp>
      <p:sp>
        <p:nvSpPr>
          <p:cNvPr id="590851" name="Rectangle 3"/>
          <p:cNvSpPr>
            <a:spLocks noGrp="1" noChangeArrowheads="1"/>
          </p:cNvSpPr>
          <p:nvPr>
            <p:ph type="body" idx="1"/>
          </p:nvPr>
        </p:nvSpPr>
        <p:spPr>
          <a:xfrm>
            <a:off x="533400" y="2032000"/>
            <a:ext cx="9220200" cy="4826000"/>
          </a:xfrm>
        </p:spPr>
        <p:txBody>
          <a:bodyPr lIns="0" tIns="0" rIns="0" bIns="0"/>
          <a:lstStyle/>
          <a:p>
            <a:pPr>
              <a:lnSpc>
                <a:spcPct val="90000"/>
              </a:lnSpc>
              <a:spcAft>
                <a:spcPct val="50000"/>
              </a:spcAft>
              <a:buClr>
                <a:srgbClr val="0000FF"/>
              </a:buClr>
              <a:buFont typeface="Wingdings" pitchFamily="2" charset="2"/>
              <a:buChar char="§"/>
            </a:pPr>
            <a:r>
              <a:rPr lang="en-US" sz="1200">
                <a:latin typeface="Microsoft Sans Serif" pitchFamily="34" charset="0"/>
              </a:rPr>
              <a:t>Bandura, Albert (1977). </a:t>
            </a:r>
            <a:r>
              <a:rPr lang="en-US" sz="1200" b="1" i="1">
                <a:solidFill>
                  <a:srgbClr val="0000FF"/>
                </a:solidFill>
                <a:latin typeface="Microsoft Sans Serif" pitchFamily="34" charset="0"/>
              </a:rPr>
              <a:t>Social Learning Theory</a:t>
            </a:r>
            <a:r>
              <a:rPr lang="en-US" sz="1200">
                <a:latin typeface="Microsoft Sans Serif" pitchFamily="34" charset="0"/>
              </a:rPr>
              <a:t>. Englewood Cliffs, NJ: Prentice-Hall, Inc.</a:t>
            </a:r>
          </a:p>
          <a:p>
            <a:pPr>
              <a:lnSpc>
                <a:spcPct val="90000"/>
              </a:lnSpc>
              <a:spcAft>
                <a:spcPct val="50000"/>
              </a:spcAft>
              <a:buClr>
                <a:srgbClr val="0000FF"/>
              </a:buClr>
              <a:buFont typeface="Wingdings" pitchFamily="2" charset="2"/>
              <a:buChar char="§"/>
            </a:pPr>
            <a:r>
              <a:rPr lang="en-US" sz="1200">
                <a:latin typeface="Microsoft Sans Serif" pitchFamily="34" charset="0"/>
              </a:rPr>
              <a:t>Bandura, Albert (1999). A sociocognitive analysis of substance abuse: An agentic perspective</a:t>
            </a:r>
            <a:r>
              <a:rPr lang="en-US" sz="1200" b="1">
                <a:latin typeface="Microsoft Sans Serif" pitchFamily="34" charset="0"/>
              </a:rPr>
              <a:t>. </a:t>
            </a:r>
            <a:r>
              <a:rPr lang="en-US" sz="1200" b="1" i="1">
                <a:solidFill>
                  <a:srgbClr val="0000FF"/>
                </a:solidFill>
                <a:latin typeface="Microsoft Sans Serif" pitchFamily="34" charset="0"/>
              </a:rPr>
              <a:t>Psychological Science, 10</a:t>
            </a:r>
            <a:r>
              <a:rPr lang="en-US" sz="1200">
                <a:latin typeface="Microsoft Sans Serif" pitchFamily="34" charset="0"/>
              </a:rPr>
              <a:t>(3), 214-217.</a:t>
            </a:r>
          </a:p>
          <a:p>
            <a:pPr>
              <a:lnSpc>
                <a:spcPct val="90000"/>
              </a:lnSpc>
              <a:spcAft>
                <a:spcPct val="50000"/>
              </a:spcAft>
              <a:buClr>
                <a:srgbClr val="0000FF"/>
              </a:buClr>
              <a:buFont typeface="Wingdings" pitchFamily="2" charset="2"/>
              <a:buChar char="§"/>
            </a:pPr>
            <a:r>
              <a:rPr lang="en-US" sz="1200">
                <a:latin typeface="Microsoft Sans Serif" pitchFamily="34" charset="0"/>
              </a:rPr>
              <a:t>Bandura, Albert (2000). Exercise of human agency through collective efficacy. </a:t>
            </a:r>
            <a:r>
              <a:rPr lang="en-US" sz="1200" b="1" i="1">
                <a:solidFill>
                  <a:srgbClr val="0000FF"/>
                </a:solidFill>
                <a:latin typeface="Microsoft Sans Serif" pitchFamily="34" charset="0"/>
              </a:rPr>
              <a:t>Current Directions in Psychological Science, 9</a:t>
            </a:r>
            <a:r>
              <a:rPr lang="en-US" sz="1200">
                <a:latin typeface="Microsoft Sans Serif" pitchFamily="34" charset="0"/>
              </a:rPr>
              <a:t>(3), 75-78.</a:t>
            </a:r>
          </a:p>
          <a:p>
            <a:pPr>
              <a:lnSpc>
                <a:spcPct val="90000"/>
              </a:lnSpc>
              <a:spcAft>
                <a:spcPct val="50000"/>
              </a:spcAft>
              <a:buClr>
                <a:srgbClr val="0000FF"/>
              </a:buClr>
              <a:buFont typeface="Wingdings" pitchFamily="2" charset="2"/>
              <a:buChar char="§"/>
            </a:pPr>
            <a:r>
              <a:rPr lang="en-US" sz="1200">
                <a:latin typeface="Microsoft Sans Serif" pitchFamily="34" charset="0"/>
              </a:rPr>
              <a:t>Fishbein, Martin (1999). Predicting, understanding, and changing socially relevant behaviors: Lessons learned, in Craig McGarty (ed.), </a:t>
            </a:r>
            <a:r>
              <a:rPr lang="en-US" sz="1200" b="1" i="1">
                <a:solidFill>
                  <a:srgbClr val="0000FF"/>
                </a:solidFill>
                <a:latin typeface="Microsoft Sans Serif" pitchFamily="34" charset="0"/>
              </a:rPr>
              <a:t>The Message from Social Psychology: Perceptions on Mind and Society</a:t>
            </a:r>
            <a:r>
              <a:rPr lang="en-US" sz="1200" b="1">
                <a:latin typeface="Microsoft Sans Serif" pitchFamily="34" charset="0"/>
              </a:rPr>
              <a:t>,</a:t>
            </a:r>
            <a:r>
              <a:rPr lang="en-US" sz="1200">
                <a:latin typeface="Microsoft Sans Serif" pitchFamily="34" charset="0"/>
              </a:rPr>
              <a:t>  77-91. Malden, MA. Blackwell Publishers, Inc.</a:t>
            </a:r>
          </a:p>
          <a:p>
            <a:pPr>
              <a:lnSpc>
                <a:spcPct val="90000"/>
              </a:lnSpc>
              <a:spcAft>
                <a:spcPct val="50000"/>
              </a:spcAft>
              <a:buClr>
                <a:srgbClr val="0000FF"/>
              </a:buClr>
              <a:buFont typeface="Wingdings" pitchFamily="2" charset="2"/>
              <a:buChar char="§"/>
            </a:pPr>
            <a:r>
              <a:rPr lang="en-US" sz="1200">
                <a:latin typeface="Microsoft Sans Serif" pitchFamily="34" charset="0"/>
              </a:rPr>
              <a:t>Hatry, Harry (1999). </a:t>
            </a:r>
            <a:r>
              <a:rPr lang="en-US" sz="1200" b="1" i="1">
                <a:solidFill>
                  <a:srgbClr val="0000FF"/>
                </a:solidFill>
                <a:latin typeface="Microsoft Sans Serif" pitchFamily="34" charset="0"/>
              </a:rPr>
              <a:t>Performance Measurement: Getting Results</a:t>
            </a:r>
            <a:r>
              <a:rPr lang="en-US" sz="1200" b="1">
                <a:latin typeface="Microsoft Sans Serif" pitchFamily="34" charset="0"/>
              </a:rPr>
              <a:t>.</a:t>
            </a:r>
            <a:r>
              <a:rPr lang="en-US" sz="1200">
                <a:latin typeface="Microsoft Sans Serif" pitchFamily="34" charset="0"/>
              </a:rPr>
              <a:t> Washington, DC: Urban Institute.</a:t>
            </a:r>
          </a:p>
          <a:p>
            <a:pPr>
              <a:lnSpc>
                <a:spcPct val="90000"/>
              </a:lnSpc>
              <a:spcAft>
                <a:spcPct val="50000"/>
              </a:spcAft>
              <a:buClr>
                <a:srgbClr val="0000FF"/>
              </a:buClr>
              <a:buFont typeface="Wingdings" pitchFamily="2" charset="2"/>
              <a:buChar char="§"/>
            </a:pPr>
            <a:r>
              <a:rPr lang="en-US" sz="1200">
                <a:latin typeface="Microsoft Sans Serif" pitchFamily="34" charset="0"/>
              </a:rPr>
              <a:t>Milgram, Stanley (1974). </a:t>
            </a:r>
            <a:r>
              <a:rPr lang="en-US" sz="1200" b="1" i="1">
                <a:solidFill>
                  <a:srgbClr val="0000FF"/>
                </a:solidFill>
                <a:latin typeface="Microsoft Sans Serif" pitchFamily="34" charset="0"/>
              </a:rPr>
              <a:t>Obedience to Authority: An Experimental View</a:t>
            </a:r>
            <a:r>
              <a:rPr lang="en-US" sz="1200">
                <a:latin typeface="Microsoft Sans Serif" pitchFamily="34" charset="0"/>
              </a:rPr>
              <a:t>. New York: Harper and Row. </a:t>
            </a:r>
          </a:p>
          <a:p>
            <a:pPr>
              <a:lnSpc>
                <a:spcPct val="90000"/>
              </a:lnSpc>
              <a:spcAft>
                <a:spcPct val="50000"/>
              </a:spcAft>
              <a:buClr>
                <a:srgbClr val="0000FF"/>
              </a:buClr>
              <a:buFont typeface="Wingdings" pitchFamily="2" charset="2"/>
              <a:buChar char="§"/>
            </a:pPr>
            <a:r>
              <a:rPr lang="en-US" sz="1200">
                <a:latin typeface="Microsoft Sans Serif" pitchFamily="34" charset="0"/>
              </a:rPr>
              <a:t>Miller, Norman S. and Joseph A. Flaherty (2000). Effectiveness of coerced addiction treatment (alternative consequences): A review of the clinical research. </a:t>
            </a:r>
            <a:r>
              <a:rPr lang="en-US" sz="1200" b="1" i="1">
                <a:solidFill>
                  <a:srgbClr val="0000FF"/>
                </a:solidFill>
                <a:latin typeface="Microsoft Sans Serif" pitchFamily="34" charset="0"/>
              </a:rPr>
              <a:t>Journal of Substance Abuse Treatment, 18</a:t>
            </a:r>
            <a:r>
              <a:rPr lang="en-US" sz="1200">
                <a:latin typeface="Microsoft Sans Serif" pitchFamily="34" charset="0"/>
              </a:rPr>
              <a:t>, 9-16.</a:t>
            </a:r>
          </a:p>
          <a:p>
            <a:pPr>
              <a:lnSpc>
                <a:spcPct val="90000"/>
              </a:lnSpc>
              <a:spcAft>
                <a:spcPct val="50000"/>
              </a:spcAft>
              <a:buClr>
                <a:srgbClr val="0000FF"/>
              </a:buClr>
              <a:buFont typeface="Wingdings" pitchFamily="2" charset="2"/>
              <a:buChar char="§"/>
            </a:pPr>
            <a:r>
              <a:rPr lang="en-US" sz="1200">
                <a:latin typeface="Microsoft Sans Serif" pitchFamily="34" charset="0"/>
              </a:rPr>
              <a:t>Prochaska, James O., &amp; Carlo C. DiClemente (1982). Transtheoretical therapy toward a more integrative model of change. </a:t>
            </a:r>
            <a:r>
              <a:rPr lang="en-US" sz="1200" b="1" i="1">
                <a:solidFill>
                  <a:srgbClr val="0000FF"/>
                </a:solidFill>
                <a:latin typeface="Microsoft Sans Serif" pitchFamily="34" charset="0"/>
              </a:rPr>
              <a:t>Psychotherapy: Theory, Research and Practice, 19</a:t>
            </a:r>
            <a:r>
              <a:rPr lang="en-US" sz="1200">
                <a:latin typeface="Microsoft Sans Serif" pitchFamily="34" charset="0"/>
              </a:rPr>
              <a:t>(3), 276-287. </a:t>
            </a:r>
          </a:p>
          <a:p>
            <a:pPr>
              <a:lnSpc>
                <a:spcPct val="90000"/>
              </a:lnSpc>
              <a:spcAft>
                <a:spcPct val="50000"/>
              </a:spcAft>
              <a:buClr>
                <a:srgbClr val="0000FF"/>
              </a:buClr>
              <a:buFont typeface="Wingdings" pitchFamily="2" charset="2"/>
              <a:buChar char="§"/>
            </a:pPr>
            <a:r>
              <a:rPr lang="en-US" sz="1200">
                <a:latin typeface="Microsoft Sans Serif" pitchFamily="34" charset="0"/>
              </a:rPr>
              <a:t>Prochaska, James O., Carlo C. DiClemente &amp; John C. Norcross (1992). In search of how people change: Applications to addictive behaviors. </a:t>
            </a:r>
            <a:r>
              <a:rPr lang="en-US" sz="1200" b="1" i="1">
                <a:solidFill>
                  <a:srgbClr val="0000FF"/>
                </a:solidFill>
                <a:latin typeface="Microsoft Sans Serif" pitchFamily="34" charset="0"/>
              </a:rPr>
              <a:t>American Psychologist, 47</a:t>
            </a:r>
            <a:r>
              <a:rPr lang="en-US" sz="1200">
                <a:latin typeface="Microsoft Sans Serif" pitchFamily="34" charset="0"/>
              </a:rPr>
              <a:t>(9), 1102-1114.</a:t>
            </a:r>
          </a:p>
          <a:p>
            <a:pPr>
              <a:lnSpc>
                <a:spcPct val="90000"/>
              </a:lnSpc>
              <a:spcAft>
                <a:spcPct val="50000"/>
              </a:spcAft>
              <a:buClr>
                <a:srgbClr val="0000FF"/>
              </a:buClr>
              <a:buFont typeface="Wingdings" pitchFamily="2" charset="2"/>
              <a:buChar char="§"/>
            </a:pPr>
            <a:r>
              <a:rPr lang="en-US" sz="1200">
                <a:latin typeface="Microsoft Sans Serif" pitchFamily="34" charset="0"/>
              </a:rPr>
              <a:t>Prochaska James O., John C. Norcross &amp; Carlo C. DiClemente (1994). </a:t>
            </a:r>
            <a:r>
              <a:rPr lang="en-US" sz="1200" b="1" i="1">
                <a:solidFill>
                  <a:srgbClr val="0000FF"/>
                </a:solidFill>
                <a:latin typeface="Microsoft Sans Serif" pitchFamily="34" charset="0"/>
              </a:rPr>
              <a:t>Changing for Good</a:t>
            </a:r>
            <a:r>
              <a:rPr lang="en-US" sz="1200">
                <a:latin typeface="Microsoft Sans Serif" pitchFamily="34" charset="0"/>
              </a:rPr>
              <a:t>. New York: William Morrow and Company, Inc.</a:t>
            </a:r>
          </a:p>
          <a:p>
            <a:pPr>
              <a:lnSpc>
                <a:spcPct val="90000"/>
              </a:lnSpc>
              <a:spcAft>
                <a:spcPct val="50000"/>
              </a:spcAft>
              <a:buClr>
                <a:srgbClr val="0000FF"/>
              </a:buClr>
              <a:buFont typeface="Wingdings" pitchFamily="2" charset="2"/>
              <a:buChar char="§"/>
            </a:pPr>
            <a:r>
              <a:rPr lang="en-US" sz="1200">
                <a:latin typeface="Microsoft Sans Serif" pitchFamily="34" charset="0"/>
              </a:rPr>
              <a:t>Rosenstock, Irwin M., Victor J. Strecher, and Marshall H. Becker (1988). Social learning theory and the health belief model. </a:t>
            </a:r>
            <a:r>
              <a:rPr lang="en-US" sz="1200" b="1" i="1">
                <a:solidFill>
                  <a:srgbClr val="0000FF"/>
                </a:solidFill>
                <a:latin typeface="Microsoft Sans Serif" pitchFamily="34" charset="0"/>
              </a:rPr>
              <a:t>Health Education Quarterly, 15</a:t>
            </a:r>
            <a:r>
              <a:rPr lang="en-US" sz="1200">
                <a:latin typeface="Microsoft Sans Serif" pitchFamily="34" charset="0"/>
              </a:rPr>
              <a:t>(2), 175-183. </a:t>
            </a:r>
          </a:p>
          <a:p>
            <a:pPr>
              <a:lnSpc>
                <a:spcPct val="90000"/>
              </a:lnSpc>
              <a:spcAft>
                <a:spcPct val="50000"/>
              </a:spcAft>
              <a:buClr>
                <a:srgbClr val="0000FF"/>
              </a:buClr>
              <a:buFont typeface="Wingdings" pitchFamily="2" charset="2"/>
              <a:buChar char="§"/>
            </a:pPr>
            <a:r>
              <a:rPr lang="en-US" sz="1200">
                <a:latin typeface="Microsoft Sans Serif" pitchFamily="34" charset="0"/>
              </a:rPr>
              <a:t>Senjo, Scott R. and Leslie A. Leip (2002). Testing and developing theory in drug court: A four-part Logit model to predict program completion. </a:t>
            </a:r>
            <a:r>
              <a:rPr lang="en-US" sz="1200" b="1" i="1">
                <a:solidFill>
                  <a:srgbClr val="0000FF"/>
                </a:solidFill>
                <a:latin typeface="Microsoft Sans Serif" pitchFamily="34" charset="0"/>
              </a:rPr>
              <a:t>Criminal Justice Policy Review 12</a:t>
            </a:r>
            <a:r>
              <a:rPr lang="en-US" sz="1200">
                <a:latin typeface="Microsoft Sans Serif" pitchFamily="34" charset="0"/>
              </a:rPr>
              <a:t>(1). </a:t>
            </a:r>
          </a:p>
          <a:p>
            <a:pPr>
              <a:lnSpc>
                <a:spcPct val="90000"/>
              </a:lnSpc>
              <a:spcAft>
                <a:spcPct val="50000"/>
              </a:spcAft>
              <a:buClr>
                <a:srgbClr val="0000FF"/>
              </a:buClr>
              <a:buFont typeface="Wingdings" pitchFamily="2" charset="2"/>
              <a:buChar char="§"/>
            </a:pPr>
            <a:r>
              <a:rPr lang="en-US" sz="1200">
                <a:latin typeface="Microsoft Sans Serif" pitchFamily="34" charset="0"/>
              </a:rPr>
              <a:t>Tyler, Thomas R. (1997). </a:t>
            </a:r>
            <a:r>
              <a:rPr lang="en-US" sz="1200" b="1" i="1">
                <a:solidFill>
                  <a:srgbClr val="0000FF"/>
                </a:solidFill>
                <a:latin typeface="Microsoft Sans Serif" pitchFamily="34" charset="0"/>
              </a:rPr>
              <a:t>Social Justice in a Diverse Society</a:t>
            </a:r>
            <a:r>
              <a:rPr lang="en-US" sz="1200" b="1">
                <a:latin typeface="Microsoft Sans Serif" pitchFamily="34" charset="0"/>
              </a:rPr>
              <a:t>.</a:t>
            </a:r>
            <a:r>
              <a:rPr lang="en-US" sz="1200">
                <a:latin typeface="Microsoft Sans Serif" pitchFamily="34" charset="0"/>
              </a:rPr>
              <a:t> Boulder, CO: Westview.</a:t>
            </a:r>
          </a:p>
        </p:txBody>
      </p:sp>
      <p:sp>
        <p:nvSpPr>
          <p:cNvPr id="590866" name="Rectangle 18"/>
          <p:cNvSpPr>
            <a:spLocks noChangeArrowheads="1"/>
          </p:cNvSpPr>
          <p:nvPr/>
        </p:nvSpPr>
        <p:spPr bwMode="auto">
          <a:xfrm>
            <a:off x="0" y="1282700"/>
            <a:ext cx="10058400" cy="304800"/>
          </a:xfrm>
          <a:prstGeom prst="rect">
            <a:avLst/>
          </a:prstGeom>
          <a:solidFill>
            <a:srgbClr val="B2B2B2"/>
          </a:solidFill>
          <a:ln w="127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720" rIns="45720" anchor="ctr"/>
          <a:lstStyle/>
          <a:p>
            <a:endParaRPr lang="en-US"/>
          </a:p>
        </p:txBody>
      </p:sp>
      <p:sp>
        <p:nvSpPr>
          <p:cNvPr id="590867" name="Text Box 19">
            <a:hlinkClick r:id="rId2" action="ppaction://hlinksldjump" tooltip="Go to last slide."/>
            <a:hlinkHover r:id="" action="ppaction://noaction" highlightClick="1"/>
          </p:cNvPr>
          <p:cNvSpPr txBox="1">
            <a:spLocks noChangeArrowheads="1"/>
          </p:cNvSpPr>
          <p:nvPr/>
        </p:nvSpPr>
        <p:spPr bwMode="auto">
          <a:xfrm>
            <a:off x="403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End Presentation</a:t>
            </a:r>
          </a:p>
        </p:txBody>
      </p:sp>
      <p:sp>
        <p:nvSpPr>
          <p:cNvPr id="590868" name="Text Box 20">
            <a:hlinkClick r:id="rId3" action="ppaction://hlinksldjump" tooltip="Go to list of references."/>
            <a:hlinkHover r:id="" action="ppaction://noaction" highlightClick="1"/>
          </p:cNvPr>
          <p:cNvSpPr txBox="1">
            <a:spLocks noChangeArrowheads="1"/>
          </p:cNvSpPr>
          <p:nvPr/>
        </p:nvSpPr>
        <p:spPr bwMode="auto">
          <a:xfrm>
            <a:off x="2133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View References</a:t>
            </a:r>
          </a:p>
        </p:txBody>
      </p:sp>
      <p:sp>
        <p:nvSpPr>
          <p:cNvPr id="590869" name="Text Box 21">
            <a:hlinkClick r:id="rId4" action="ppaction://hlinksldjump" tooltip="Go back to review another factor."/>
            <a:hlinkHover r:id="" action="ppaction://noaction" highlightClick="1"/>
          </p:cNvPr>
          <p:cNvSpPr txBox="1">
            <a:spLocks noChangeArrowheads="1"/>
          </p:cNvSpPr>
          <p:nvPr/>
        </p:nvSpPr>
        <p:spPr bwMode="auto">
          <a:xfrm>
            <a:off x="22860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Back to Elements</a:t>
            </a:r>
          </a:p>
        </p:txBody>
      </p:sp>
      <p:sp>
        <p:nvSpPr>
          <p:cNvPr id="590870" name="Text Box 22">
            <a:hlinkClick r:id="rId5" action="ppaction://hlinksldjump" tooltip="Go back to review another factor."/>
            <a:hlinkHover r:id="" action="ppaction://noaction" highlightClick="1"/>
          </p:cNvPr>
          <p:cNvSpPr txBox="1">
            <a:spLocks noChangeArrowheads="1"/>
          </p:cNvSpPr>
          <p:nvPr/>
        </p:nvSpPr>
        <p:spPr bwMode="auto">
          <a:xfrm>
            <a:off x="5949950" y="1333500"/>
            <a:ext cx="1690688"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Start Over</a:t>
            </a:r>
          </a:p>
        </p:txBody>
      </p:sp>
    </p:spTree>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Text Box 2"/>
          <p:cNvSpPr txBox="1">
            <a:spLocks noChangeArrowheads="1"/>
          </p:cNvSpPr>
          <p:nvPr/>
        </p:nvSpPr>
        <p:spPr bwMode="auto">
          <a:xfrm>
            <a:off x="812800" y="1887538"/>
            <a:ext cx="8229600" cy="390366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5000"/>
              </a:lnSpc>
            </a:pPr>
            <a:r>
              <a:rPr lang="en-US" sz="4000">
                <a:latin typeface="Arial" charset="0"/>
              </a:rPr>
              <a:t>A Conceptual Framework for Evaluating Juvenile Drug Courts</a:t>
            </a:r>
          </a:p>
          <a:p>
            <a:pPr algn="ctr"/>
            <a:r>
              <a:rPr lang="en-US" sz="1800">
                <a:latin typeface="Arial" charset="0"/>
              </a:rPr>
              <a:t>by</a:t>
            </a:r>
          </a:p>
          <a:p>
            <a:pPr algn="ctr"/>
            <a:r>
              <a:rPr lang="en-US" sz="1800">
                <a:latin typeface="Arial" charset="0"/>
              </a:rPr>
              <a:t>Jeffrey A. Butts</a:t>
            </a:r>
          </a:p>
          <a:p>
            <a:pPr algn="ctr"/>
            <a:r>
              <a:rPr lang="en-US" sz="1800">
                <a:latin typeface="Arial" charset="0"/>
              </a:rPr>
              <a:t>John Roman</a:t>
            </a:r>
          </a:p>
          <a:p>
            <a:pPr algn="ctr"/>
            <a:r>
              <a:rPr lang="en-US" sz="1800">
                <a:latin typeface="Arial" charset="0"/>
              </a:rPr>
              <a:t>Shelli B. Rossman</a:t>
            </a:r>
          </a:p>
          <a:p>
            <a:pPr algn="ctr"/>
            <a:r>
              <a:rPr lang="en-US" sz="1800">
                <a:latin typeface="Arial" charset="0"/>
              </a:rPr>
              <a:t>Adele V. Harrell</a:t>
            </a:r>
          </a:p>
          <a:p>
            <a:pPr algn="ctr"/>
            <a:endParaRPr lang="en-US" sz="1800">
              <a:latin typeface="Arial" charset="0"/>
            </a:endParaRPr>
          </a:p>
          <a:p>
            <a:pPr algn="ctr"/>
            <a:r>
              <a:rPr lang="en-US" sz="1800">
                <a:latin typeface="Arial" charset="0"/>
              </a:rPr>
              <a:t>A product of the</a:t>
            </a:r>
          </a:p>
          <a:p>
            <a:pPr algn="ctr"/>
            <a:r>
              <a:rPr lang="en-US" sz="2800">
                <a:latin typeface="Century Gothic" pitchFamily="34" charset="0"/>
              </a:rPr>
              <a:t>URBAN INSTITUTE’S</a:t>
            </a:r>
          </a:p>
          <a:p>
            <a:pPr algn="ctr"/>
            <a:r>
              <a:rPr lang="en-US" sz="2800">
                <a:latin typeface="Garamond" pitchFamily="18" charset="0"/>
              </a:rPr>
              <a:t>Program on Youth Justice</a:t>
            </a:r>
          </a:p>
        </p:txBody>
      </p:sp>
      <p:sp>
        <p:nvSpPr>
          <p:cNvPr id="589829" name="Text Box 5"/>
          <p:cNvSpPr txBox="1">
            <a:spLocks noChangeArrowheads="1"/>
          </p:cNvSpPr>
          <p:nvPr/>
        </p:nvSpPr>
        <p:spPr bwMode="auto">
          <a:xfrm>
            <a:off x="152400" y="6477000"/>
            <a:ext cx="5715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atin typeface="Arial" charset="0"/>
              </a:rPr>
              <a:t>To receive monthly email updates of research from the Justice Policy Center, send an email to </a:t>
            </a:r>
            <a:r>
              <a:rPr lang="en-US" b="1">
                <a:solidFill>
                  <a:schemeClr val="accent2"/>
                </a:solidFill>
                <a:latin typeface="Arial" charset="0"/>
              </a:rPr>
              <a:t>jpc@ui.urban.org</a:t>
            </a:r>
            <a:endParaRPr lang="en-US" b="1">
              <a:latin typeface="Arial" charset="0"/>
            </a:endParaRPr>
          </a:p>
        </p:txBody>
      </p:sp>
      <p:sp>
        <p:nvSpPr>
          <p:cNvPr id="589830" name="Rectangle 6"/>
          <p:cNvSpPr>
            <a:spLocks noChangeArrowheads="1"/>
          </p:cNvSpPr>
          <p:nvPr/>
        </p:nvSpPr>
        <p:spPr bwMode="auto">
          <a:xfrm>
            <a:off x="1371600" y="90488"/>
            <a:ext cx="8612188"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pPr defTabSz="1019175"/>
            <a:r>
              <a:rPr lang="en-US" sz="4000" b="1">
                <a:solidFill>
                  <a:schemeClr val="hlink"/>
                </a:solidFill>
                <a:latin typeface="Arial" charset="0"/>
              </a:rPr>
              <a:t>For More Information</a:t>
            </a:r>
          </a:p>
        </p:txBody>
      </p:sp>
      <p:sp>
        <p:nvSpPr>
          <p:cNvPr id="589831" name="Text Box 7">
            <a:hlinkClick r:id="rId2"/>
          </p:cNvPr>
          <p:cNvSpPr txBox="1">
            <a:spLocks noChangeArrowheads="1"/>
          </p:cNvSpPr>
          <p:nvPr/>
        </p:nvSpPr>
        <p:spPr bwMode="auto">
          <a:xfrm>
            <a:off x="2832100" y="5715000"/>
            <a:ext cx="4267200" cy="45720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rgbClr val="33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spAutoFit/>
          </a:bodyPr>
          <a:lstStyle/>
          <a:p>
            <a:pPr algn="ctr">
              <a:spcBef>
                <a:spcPct val="50000"/>
              </a:spcBef>
            </a:pPr>
            <a:r>
              <a:rPr lang="en-US" sz="2400">
                <a:solidFill>
                  <a:srgbClr val="6600CC"/>
                </a:solidFill>
                <a:latin typeface="Courier New" pitchFamily="49" charset="0"/>
              </a:rPr>
              <a:t>http://youth.urban.org</a:t>
            </a:r>
          </a:p>
        </p:txBody>
      </p:sp>
      <p:sp>
        <p:nvSpPr>
          <p:cNvPr id="589832" name="Text Box 8">
            <a:hlinkClick r:id="" action="ppaction://hlinkshowjump?jump=lastslide" highlightClick="1"/>
            <a:hlinkHover r:id="" action="ppaction://noaction" highlightClick="1"/>
          </p:cNvPr>
          <p:cNvSpPr txBox="1">
            <a:spLocks noChangeArrowheads="1"/>
          </p:cNvSpPr>
          <p:nvPr/>
        </p:nvSpPr>
        <p:spPr bwMode="auto">
          <a:xfrm>
            <a:off x="6246813" y="3632200"/>
            <a:ext cx="1690687" cy="228600"/>
          </a:xfrm>
          <a:prstGeom prst="rect">
            <a:avLst/>
          </a:prstGeom>
          <a:noFill/>
          <a:ln w="19050">
            <a:solidFill>
              <a:srgbClr val="6600CC"/>
            </a:solidFill>
            <a:miter lim="800000"/>
            <a:headEnd/>
            <a:tailEnd/>
          </a:ln>
          <a:effectLst/>
          <a:extLst>
            <a:ext uri="{909E8E84-426E-40DD-AFC4-6F175D3DCCD1}">
              <a14:hiddenFill xmlns:a14="http://schemas.microsoft.com/office/drawing/2010/main">
                <a:solidFill>
                  <a:srgbClr val="FFFFCC">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p>
            <a:pPr algn="ctr">
              <a:spcBef>
                <a:spcPct val="50000"/>
              </a:spcBef>
            </a:pPr>
            <a:r>
              <a:rPr lang="en-US" sz="1200">
                <a:solidFill>
                  <a:srgbClr val="6600CC"/>
                </a:solidFill>
                <a:latin typeface="Arial Black" pitchFamily="34" charset="0"/>
              </a:rPr>
              <a:t>About the Authors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1371600" y="90488"/>
            <a:ext cx="8612188" cy="1200150"/>
          </a:xfrm>
        </p:spPr>
        <p:txBody>
          <a:bodyPr/>
          <a:lstStyle/>
          <a:p>
            <a:r>
              <a:rPr lang="en-US" sz="4000"/>
              <a:t>About the Authors</a:t>
            </a:r>
          </a:p>
        </p:txBody>
      </p:sp>
      <p:sp>
        <p:nvSpPr>
          <p:cNvPr id="636931" name="Rectangle 3"/>
          <p:cNvSpPr>
            <a:spLocks noGrp="1" noChangeArrowheads="1"/>
          </p:cNvSpPr>
          <p:nvPr>
            <p:ph type="body" idx="1"/>
          </p:nvPr>
        </p:nvSpPr>
        <p:spPr>
          <a:xfrm>
            <a:off x="914400" y="1524000"/>
            <a:ext cx="7162800" cy="5410200"/>
          </a:xfrm>
        </p:spPr>
        <p:txBody>
          <a:bodyPr lIns="0" tIns="0" rIns="0" bIns="0"/>
          <a:lstStyle/>
          <a:p>
            <a:pPr>
              <a:lnSpc>
                <a:spcPct val="90000"/>
              </a:lnSpc>
              <a:spcAft>
                <a:spcPct val="50000"/>
              </a:spcAft>
              <a:buClr>
                <a:srgbClr val="663300"/>
              </a:buClr>
              <a:buSzPct val="145000"/>
              <a:buFont typeface="Wingdings" pitchFamily="2" charset="2"/>
              <a:buChar char="§"/>
            </a:pPr>
            <a:r>
              <a:rPr lang="en-US" sz="1200" b="1">
                <a:solidFill>
                  <a:srgbClr val="663300"/>
                </a:solidFill>
                <a:latin typeface="Microsoft Sans Serif" pitchFamily="34" charset="0"/>
              </a:rPr>
              <a:t>Jeffrey A. Butts</a:t>
            </a:r>
            <a:r>
              <a:rPr lang="en-US" sz="1200">
                <a:latin typeface="Microsoft Sans Serif" pitchFamily="34" charset="0"/>
              </a:rPr>
              <a:t> is director of the Program on Youth Justice in the Justice Policy Center at the Urban Institute.  In addition to the National Evaluation of Juvenile Drug Courts, his recent work has included projects on the effectiveness of teen courts, methods used to anticipate the demand for bed space in juvenile corrections facilities, and community-wide initiatives to improve services for drug-involved juvenile offenders.  Before joining the Urban Institute in 1997, he was a senior research associate at the National Center for Juvenile Justice in Pittsburgh.  He is a graduate of the University of Oregon and holds a Ph.D. from the University of Michigan.</a:t>
            </a:r>
          </a:p>
          <a:p>
            <a:pPr>
              <a:lnSpc>
                <a:spcPct val="90000"/>
              </a:lnSpc>
              <a:spcAft>
                <a:spcPct val="50000"/>
              </a:spcAft>
              <a:buClr>
                <a:srgbClr val="663300"/>
              </a:buClr>
              <a:buSzPct val="145000"/>
              <a:buFont typeface="Wingdings" pitchFamily="2" charset="2"/>
              <a:buChar char="§"/>
            </a:pPr>
            <a:r>
              <a:rPr lang="en-US" sz="1200" b="1">
                <a:solidFill>
                  <a:srgbClr val="663300"/>
                </a:solidFill>
                <a:latin typeface="Microsoft Sans Serif" pitchFamily="34" charset="0"/>
              </a:rPr>
              <a:t>John Roman</a:t>
            </a:r>
            <a:r>
              <a:rPr lang="en-US" sz="1200">
                <a:latin typeface="Microsoft Sans Serif" pitchFamily="34" charset="0"/>
              </a:rPr>
              <a:t> is a research associate in the Urban Institute’s Justice Policy Center, where his work focuses on evaluating criminal justice policies and programs.  He was the principal investigator for a national study of drug court recidivism rates, and worked on evaluations for the Jefferson County (Birmingham, AL) Drug Court, the Fulton County (Atlanta, GA) Drug Court, and community court programs in Portland, Oregon.  Mr. Roman prepared a systematic review of drug court research for the Campbell Collaboration’s Crime and Justice Group, and has participated in developing curricula for the National Drug Court Institute’s research and evaluation workshops.  He is a graduate of Kenyon College, holds a Masters of Public Policy from the University of Michigan, and is pursuing a Ph.D. in public policy at the University of Maryland. </a:t>
            </a:r>
          </a:p>
          <a:p>
            <a:pPr>
              <a:lnSpc>
                <a:spcPct val="90000"/>
              </a:lnSpc>
              <a:spcAft>
                <a:spcPct val="50000"/>
              </a:spcAft>
              <a:buClr>
                <a:srgbClr val="663300"/>
              </a:buClr>
              <a:buSzPct val="145000"/>
              <a:buFont typeface="Wingdings" pitchFamily="2" charset="2"/>
              <a:buChar char="§"/>
            </a:pPr>
            <a:r>
              <a:rPr lang="en-US" sz="1200" b="1">
                <a:solidFill>
                  <a:srgbClr val="663300"/>
                </a:solidFill>
                <a:latin typeface="Microsoft Sans Serif" pitchFamily="34" charset="0"/>
              </a:rPr>
              <a:t>Shelli B. Rossman</a:t>
            </a:r>
            <a:r>
              <a:rPr lang="en-US" sz="1200">
                <a:latin typeface="Microsoft Sans Serif" pitchFamily="34" charset="0"/>
              </a:rPr>
              <a:t> is a senior research associate in the Urban Institute’s Justice Policy Center, where she works on projects dealing with at-risk youth, substance abuse, community intervention strategies, and prevention programs.  She directed the national evaluation of the SafeFutures initiative for the U.S. Department of Justice as well as the impact evaluation of Opportunity to Succeed (OPTS), a program of community-based aftercare services for substance abusing adult offenders.  She is a graduate of the University of Pittsburgh and holds an MA in sociology from Temple University in Philadelphia, Pennsylvania. </a:t>
            </a:r>
          </a:p>
          <a:p>
            <a:pPr>
              <a:lnSpc>
                <a:spcPct val="90000"/>
              </a:lnSpc>
              <a:spcAft>
                <a:spcPct val="50000"/>
              </a:spcAft>
              <a:buClr>
                <a:srgbClr val="663300"/>
              </a:buClr>
              <a:buSzPct val="145000"/>
              <a:buFont typeface="Wingdings" pitchFamily="2" charset="2"/>
              <a:buChar char="§"/>
            </a:pPr>
            <a:r>
              <a:rPr lang="en-US" sz="1200" b="1">
                <a:solidFill>
                  <a:srgbClr val="663300"/>
                </a:solidFill>
                <a:latin typeface="Microsoft Sans Serif" pitchFamily="34" charset="0"/>
              </a:rPr>
              <a:t>Adele V. Harrell</a:t>
            </a:r>
            <a:r>
              <a:rPr lang="en-US" sz="1200">
                <a:latin typeface="Microsoft Sans Serif" pitchFamily="34" charset="0"/>
              </a:rPr>
              <a:t> is a principal research associate at the Urban Institute and was the founding director of the Justice Policy Center.  Her recent studies have included an evaluation of the Brooklyn Treatment Court services for female offenders, an evaluation of the "Breaking the Cycle" program that links the court process with treatment services for drug-involved defendants, a five-year experimental evaluation of the Washington, D.C. Drug Court, and an experimental evaluation of Children at Risk, a comprehensive drug prevention program for youth ages 11 to 13.  Dr. Harrell earned the Ph.D. in sociology from George Washington University. </a:t>
            </a:r>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hlink"/>
        </a:solidFill>
        <a:ln w="12700" cap="flat" cmpd="sng" algn="ctr">
          <a:solidFill>
            <a:srgbClr val="3333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hlink"/>
        </a:solidFill>
        <a:ln w="12700" cap="flat" cmpd="sng" algn="ctr">
          <a:solidFill>
            <a:srgbClr val="3333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12158</TotalTime>
  <Words>6484</Words>
  <Application>Microsoft Office PowerPoint</Application>
  <PresentationFormat>Custom</PresentationFormat>
  <Paragraphs>548</Paragraphs>
  <Slides>40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Times New Roman</vt:lpstr>
      <vt:lpstr>Arial</vt:lpstr>
      <vt:lpstr>Century Gothic</vt:lpstr>
      <vt:lpstr>Garamond</vt:lpstr>
      <vt:lpstr>Microsoft Sans Serif</vt:lpstr>
      <vt:lpstr>Arial Narrow</vt:lpstr>
      <vt:lpstr>Arial Black</vt:lpstr>
      <vt:lpstr>Wingdings</vt:lpstr>
      <vt:lpstr>Courier New</vt:lpstr>
      <vt:lpstr>Default Design</vt:lpstr>
      <vt:lpstr>About This Presentation</vt:lpstr>
      <vt:lpstr>A Conceptual Framework for Evaluating Juvenile Drug Courts</vt:lpstr>
      <vt:lpstr>About the Project</vt:lpstr>
      <vt:lpstr>Typical Drug Court Process</vt:lpstr>
      <vt:lpstr>Typical Drug Court Process</vt:lpstr>
      <vt:lpstr>Conceptual Frameworks</vt:lpstr>
      <vt:lpstr>Conceptual Frameworks</vt:lpstr>
      <vt:lpstr>Conceptual Frameworks</vt:lpstr>
      <vt:lpstr>Conceptual Frameworks</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Elements in the UI Framework</vt:lpstr>
      <vt:lpstr>References</vt:lpstr>
      <vt:lpstr>PowerPoint Presentation</vt:lpstr>
      <vt:lpstr>About the Authors</vt:lpstr>
    </vt:vector>
  </TitlesOfParts>
  <Company>The Urban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Conceptual Framework</dc:title>
  <dc:creator>Jeffrey Butts</dc:creator>
  <cp:lastModifiedBy>Jeffrey A. Butts</cp:lastModifiedBy>
  <cp:revision>1079</cp:revision>
  <cp:lastPrinted>2001-11-07T17:25:42Z</cp:lastPrinted>
  <dcterms:created xsi:type="dcterms:W3CDTF">2001-04-24T20:57:59Z</dcterms:created>
  <dcterms:modified xsi:type="dcterms:W3CDTF">2014-05-23T15:40:40Z</dcterms:modified>
</cp:coreProperties>
</file>