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8" r:id="rId2"/>
    <p:sldId id="371" r:id="rId3"/>
    <p:sldId id="381" r:id="rId4"/>
    <p:sldId id="370" r:id="rId5"/>
    <p:sldId id="372" r:id="rId6"/>
    <p:sldId id="373" r:id="rId7"/>
    <p:sldId id="374" r:id="rId8"/>
    <p:sldId id="375" r:id="rId9"/>
    <p:sldId id="376" r:id="rId10"/>
    <p:sldId id="377" r:id="rId11"/>
    <p:sldId id="383" r:id="rId12"/>
    <p:sldId id="387" r:id="rId13"/>
    <p:sldId id="388" r:id="rId14"/>
    <p:sldId id="384" r:id="rId15"/>
    <p:sldId id="385" r:id="rId16"/>
    <p:sldId id="386" r:id="rId17"/>
    <p:sldId id="33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0000"/>
    <a:srgbClr val="000099"/>
    <a:srgbClr val="6699FF"/>
    <a:srgbClr val="0000CC"/>
    <a:srgbClr val="333399"/>
    <a:srgbClr val="3366FF"/>
    <a:srgbClr val="DDDDDD"/>
    <a:srgbClr val="EAEAEA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753" autoAdjust="0"/>
  </p:normalViewPr>
  <p:slideViewPr>
    <p:cSldViewPr>
      <p:cViewPr>
        <p:scale>
          <a:sx n="100" d="100"/>
          <a:sy n="100" d="100"/>
        </p:scale>
        <p:origin x="-14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7F08B64B-2C3C-4DD0-B5C1-0019C1924D19}" type="datetimeFigureOut">
              <a:rPr lang="en-US"/>
              <a:pPr>
                <a:defRPr/>
              </a:pPr>
              <a:t>12/6/2011</a:t>
            </a:fld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6C077D58-F9CB-437C-B0AB-03BAD2965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3492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484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373063"/>
            <a:ext cx="8382000" cy="56467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62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924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373063"/>
            <a:ext cx="4114800" cy="564673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975" y="373063"/>
            <a:ext cx="4114800" cy="564673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08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739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39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824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178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28934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373063"/>
            <a:ext cx="8382000" cy="56467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7483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5275" y="274638"/>
            <a:ext cx="2095500" cy="57451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274638"/>
            <a:ext cx="6134100" cy="57451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4461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58775" y="274638"/>
            <a:ext cx="8382000" cy="5745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843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9"/>
          <p:cNvSpPr>
            <a:spLocks noChangeShapeType="1"/>
          </p:cNvSpPr>
          <p:nvPr userDrawn="1"/>
        </p:nvSpPr>
        <p:spPr bwMode="auto">
          <a:xfrm>
            <a:off x="434975" y="6378575"/>
            <a:ext cx="8305800" cy="0"/>
          </a:xfrm>
          <a:prstGeom prst="line">
            <a:avLst/>
          </a:prstGeom>
          <a:noFill/>
          <a:ln w="2857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 userDrawn="1"/>
        </p:nvSpPr>
        <p:spPr bwMode="auto">
          <a:xfrm>
            <a:off x="336550" y="6400800"/>
            <a:ext cx="8655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dirty="0">
                <a:latin typeface="Georgia" pitchFamily="18" charset="0"/>
                <a:cs typeface="+mn-cs"/>
              </a:rPr>
              <a:t>              Research and Evaluation Center</a:t>
            </a:r>
          </a:p>
        </p:txBody>
      </p:sp>
      <p:pic>
        <p:nvPicPr>
          <p:cNvPr id="1028" name="Picture 3" descr="logonew_xsmall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163" y="6421438"/>
            <a:ext cx="514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logo_CUNY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6875" y="6421438"/>
            <a:ext cx="76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322385" y="650630"/>
            <a:ext cx="8458200" cy="536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0099"/>
                </a:solidFill>
                <a:latin typeface="Georgia" pitchFamily="18" charset="0"/>
              </a:rPr>
              <a:t>Building </a:t>
            </a:r>
            <a:r>
              <a:rPr lang="en-US" sz="3600" b="1" dirty="0" smtClean="0">
                <a:solidFill>
                  <a:srgbClr val="000099"/>
                </a:solidFill>
                <a:latin typeface="Georgia" pitchFamily="18" charset="0"/>
              </a:rPr>
              <a:t>a Juvenile </a:t>
            </a:r>
            <a:r>
              <a:rPr lang="en-US" sz="3600" b="1" dirty="0" smtClean="0">
                <a:solidFill>
                  <a:srgbClr val="000099"/>
                </a:solidFill>
                <a:latin typeface="Georgia" pitchFamily="18" charset="0"/>
              </a:rPr>
              <a:t>Justice </a:t>
            </a:r>
            <a:r>
              <a:rPr lang="en-US" sz="3600" b="1" dirty="0" smtClean="0">
                <a:solidFill>
                  <a:srgbClr val="000099"/>
                </a:solidFill>
                <a:latin typeface="Georgia" pitchFamily="18" charset="0"/>
              </a:rPr>
              <a:t>System for Tomorrow</a:t>
            </a:r>
            <a:r>
              <a:rPr lang="en-US" sz="3200" b="1" dirty="0">
                <a:solidFill>
                  <a:srgbClr val="C00000"/>
                </a:solidFill>
                <a:latin typeface="Georgia" pitchFamily="18" charset="0"/>
              </a:rPr>
              <a:t/>
            </a:r>
            <a:br>
              <a:rPr lang="en-US" sz="3200" b="1" dirty="0">
                <a:solidFill>
                  <a:srgbClr val="C00000"/>
                </a:solidFill>
                <a:latin typeface="Georgia" pitchFamily="18" charset="0"/>
              </a:rPr>
            </a:br>
            <a:r>
              <a:rPr lang="en-US" sz="1800" b="1" dirty="0">
                <a:solidFill>
                  <a:srgbClr val="333399"/>
                </a:solidFill>
                <a:latin typeface="Georgia" pitchFamily="18" charset="0"/>
              </a:rPr>
              <a:t/>
            </a:r>
            <a:br>
              <a:rPr lang="en-US" sz="1800" b="1" dirty="0">
                <a:solidFill>
                  <a:srgbClr val="333399"/>
                </a:solidFill>
                <a:latin typeface="Georgia" pitchFamily="18" charset="0"/>
              </a:rPr>
            </a:br>
            <a:endParaRPr lang="en-US" sz="1800" b="1" dirty="0" smtClean="0">
              <a:solidFill>
                <a:srgbClr val="333399"/>
              </a:solidFill>
              <a:latin typeface="Georgia" pitchFamily="18" charset="0"/>
            </a:endParaRPr>
          </a:p>
          <a:p>
            <a:pPr algn="ctr"/>
            <a:r>
              <a:rPr lang="en-US" dirty="0" smtClean="0">
                <a:solidFill>
                  <a:srgbClr val="4D4D4D"/>
                </a:solidFill>
                <a:latin typeface="Georgia" pitchFamily="18" charset="0"/>
              </a:rPr>
              <a:t>Jeffrey </a:t>
            </a:r>
            <a:r>
              <a:rPr lang="en-US" dirty="0">
                <a:solidFill>
                  <a:srgbClr val="4D4D4D"/>
                </a:solidFill>
                <a:latin typeface="Georgia" pitchFamily="18" charset="0"/>
              </a:rPr>
              <a:t>A. Butts, Ph.D.</a:t>
            </a:r>
            <a:br>
              <a:rPr lang="en-US" dirty="0">
                <a:solidFill>
                  <a:srgbClr val="4D4D4D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4D4D4D"/>
                </a:solidFill>
                <a:latin typeface="Georgia" pitchFamily="18" charset="0"/>
              </a:rPr>
              <a:t>John </a:t>
            </a:r>
            <a:r>
              <a:rPr lang="en-US" dirty="0">
                <a:solidFill>
                  <a:srgbClr val="4D4D4D"/>
                </a:solidFill>
                <a:latin typeface="Georgia" pitchFamily="18" charset="0"/>
              </a:rPr>
              <a:t>Jay College of Criminal Justice</a:t>
            </a:r>
          </a:p>
          <a:p>
            <a:pPr algn="ctr"/>
            <a:r>
              <a:rPr lang="en-US" dirty="0">
                <a:solidFill>
                  <a:srgbClr val="4D4D4D"/>
                </a:solidFill>
                <a:latin typeface="Georgia" pitchFamily="18" charset="0"/>
              </a:rPr>
              <a:t>City University of New York</a:t>
            </a:r>
            <a:br>
              <a:rPr lang="en-US" dirty="0">
                <a:solidFill>
                  <a:srgbClr val="4D4D4D"/>
                </a:solidFill>
                <a:latin typeface="Georgia" pitchFamily="18" charset="0"/>
              </a:rPr>
            </a:br>
            <a:endParaRPr lang="en-US" dirty="0" smtClean="0">
              <a:solidFill>
                <a:srgbClr val="4D4D4D"/>
              </a:solidFill>
              <a:latin typeface="Georgia" pitchFamily="18" charset="0"/>
            </a:endParaRPr>
          </a:p>
          <a:p>
            <a:pPr algn="ctr"/>
            <a:r>
              <a:rPr lang="en-US" b="1" dirty="0" smtClean="0">
                <a:solidFill>
                  <a:srgbClr val="4D4D4D"/>
                </a:solidFill>
                <a:latin typeface="Georgia" pitchFamily="18" charset="0"/>
              </a:rPr>
              <a:t>Michigan Family Impact Seminar</a:t>
            </a:r>
            <a:endParaRPr lang="en-US" b="1" dirty="0" smtClean="0">
              <a:solidFill>
                <a:srgbClr val="4D4D4D"/>
              </a:solidFill>
              <a:latin typeface="Georgia" pitchFamily="18" charset="0"/>
            </a:endParaRPr>
          </a:p>
          <a:p>
            <a:pPr algn="ctr"/>
            <a:r>
              <a:rPr lang="en-US" dirty="0" smtClean="0">
                <a:solidFill>
                  <a:srgbClr val="4D4D4D"/>
                </a:solidFill>
                <a:latin typeface="Georgia" pitchFamily="18" charset="0"/>
              </a:rPr>
              <a:t>Mackinac Room, House Office Building</a:t>
            </a:r>
          </a:p>
          <a:p>
            <a:pPr algn="ctr"/>
            <a:r>
              <a:rPr lang="en-US" dirty="0" smtClean="0">
                <a:solidFill>
                  <a:srgbClr val="4D4D4D"/>
                </a:solidFill>
                <a:latin typeface="Georgia" pitchFamily="18" charset="0"/>
              </a:rPr>
              <a:t>Lansing, Michigan</a:t>
            </a:r>
          </a:p>
          <a:p>
            <a:pPr algn="ctr"/>
            <a:endParaRPr lang="en-US" dirty="0" smtClean="0">
              <a:solidFill>
                <a:srgbClr val="4D4D4D"/>
              </a:solidFill>
              <a:latin typeface="Georgia" pitchFamily="18" charset="0"/>
            </a:endParaRPr>
          </a:p>
          <a:p>
            <a:pPr algn="ctr"/>
            <a:r>
              <a:rPr lang="en-US" dirty="0" smtClean="0">
                <a:solidFill>
                  <a:srgbClr val="4D4D4D"/>
                </a:solidFill>
                <a:latin typeface="Georgia" pitchFamily="18" charset="0"/>
              </a:rPr>
              <a:t>December 8,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3458718" cy="4475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838200"/>
            <a:ext cx="42672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Georgia" pitchFamily="18" charset="0"/>
              </a:rPr>
              <a:t>Resolution, Reinvestment, and Realignment: Three Strategies for Changing Juvenile Justice</a:t>
            </a:r>
          </a:p>
          <a:p>
            <a:endParaRPr lang="en-US" dirty="0">
              <a:latin typeface="Georgia" pitchFamily="18" charset="0"/>
            </a:endParaRPr>
          </a:p>
          <a:p>
            <a:r>
              <a:rPr lang="en-US" sz="2000" dirty="0" smtClean="0">
                <a:latin typeface="Georgia" pitchFamily="18" charset="0"/>
              </a:rPr>
              <a:t>September 2011</a:t>
            </a:r>
          </a:p>
          <a:p>
            <a:endParaRPr lang="en-US" sz="2000" dirty="0" smtClean="0">
              <a:latin typeface="Georgia" pitchFamily="18" charset="0"/>
            </a:endParaRPr>
          </a:p>
          <a:p>
            <a:r>
              <a:rPr lang="en-US" sz="2000" dirty="0" smtClean="0">
                <a:latin typeface="Georgia" pitchFamily="18" charset="0"/>
              </a:rPr>
              <a:t>Jeffrey A. Butts and</a:t>
            </a:r>
          </a:p>
          <a:p>
            <a:r>
              <a:rPr lang="en-US" sz="2000" dirty="0" smtClean="0">
                <a:latin typeface="Georgia" pitchFamily="18" charset="0"/>
              </a:rPr>
              <a:t>Douglas N. Evans</a:t>
            </a:r>
          </a:p>
          <a:p>
            <a:endParaRPr lang="en-US" dirty="0">
              <a:latin typeface="Georgia" pitchFamily="18" charset="0"/>
            </a:endParaRPr>
          </a:p>
          <a:p>
            <a:r>
              <a:rPr lang="en-US" sz="2000" dirty="0" smtClean="0">
                <a:latin typeface="Georgia" pitchFamily="18" charset="0"/>
              </a:rPr>
              <a:t>Research and Evaluation Center, John Jay College of  Criminal Justice, City University of New York</a:t>
            </a:r>
            <a:endParaRPr lang="en-US" sz="20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4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The Research Consensus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709678"/>
            <a:ext cx="830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latin typeface="Georgia" pitchFamily="18" charset="0"/>
              </a:rPr>
              <a:t>Not an effective method of behavior change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latin typeface="Georgia" pitchFamily="18" charset="0"/>
              </a:rPr>
              <a:t>Potentially toxic environment for youth and staff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>
                <a:latin typeface="Georgia" pitchFamily="18" charset="0"/>
              </a:rPr>
              <a:t>Limited impact on public safety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>
                <a:latin typeface="Georgia" pitchFamily="18" charset="0"/>
              </a:rPr>
              <a:t>The most expensive option for young offenders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latin typeface="Georgia" pitchFamily="18" charset="0"/>
              </a:rPr>
              <a:t>Can easily capture the policy agenda</a:t>
            </a:r>
            <a:endParaRPr lang="en-US" sz="2800" dirty="0">
              <a:latin typeface="Georgia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1000" y="1153180"/>
            <a:ext cx="7696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 smtClean="0">
                <a:solidFill>
                  <a:srgbClr val="000099"/>
                </a:solidFill>
                <a:latin typeface="Georgia" pitchFamily="18" charset="0"/>
              </a:rPr>
              <a:t>Incarceration:</a:t>
            </a:r>
            <a:endParaRPr lang="en-US" sz="2800" dirty="0">
              <a:solidFill>
                <a:srgbClr val="000099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7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How Can we Change Juvenile Justice…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228600" y="1455003"/>
            <a:ext cx="43434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A focus on large institutions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Mostly public funding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endParaRPr lang="en-US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System based on supervision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and control alone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Placing youth in centralized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 service locations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State funding concentrated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in a few secure facilities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7620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  <a:latin typeface="Georgia" pitchFamily="18" charset="0"/>
              </a:rPr>
              <a:t>From:</a:t>
            </a:r>
            <a:endParaRPr lang="en-US" sz="28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0" y="1455003"/>
            <a:ext cx="4343400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A full menu of options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Mixed funding with extensive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 private partners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System based on behavioral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 interventions and supports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Placing services near youth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 and families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r>
              <a:rPr lang="en-US" dirty="0">
                <a:solidFill>
                  <a:srgbClr val="333333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State funding spread across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 full menu of options, used as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 incentive for innovation and</a:t>
            </a:r>
            <a:br>
              <a:rPr lang="en-US" dirty="0" smtClean="0">
                <a:solidFill>
                  <a:srgbClr val="333333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rgbClr val="333333"/>
                </a:solidFill>
                <a:latin typeface="Georgia" pitchFamily="18" charset="0"/>
              </a:rPr>
              <a:t>   local responsibility</a:t>
            </a:r>
          </a:p>
          <a:p>
            <a:pPr eaLnBrk="1" hangingPunct="1">
              <a:spcAft>
                <a:spcPts val="1200"/>
              </a:spcAft>
              <a:buFontTx/>
              <a:buChar char="•"/>
            </a:pPr>
            <a:endParaRPr lang="en-US" dirty="0">
              <a:solidFill>
                <a:srgbClr val="333333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7620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  <a:latin typeface="Georgia" pitchFamily="18" charset="0"/>
              </a:rPr>
              <a:t>To:</a:t>
            </a:r>
            <a:endParaRPr lang="en-US" sz="2800" dirty="0">
              <a:solidFill>
                <a:srgbClr val="000099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Three Basic Strategies or Levers for Change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Georgia" pitchFamily="18" charset="0"/>
              </a:rPr>
              <a:t>Resolution  	</a:t>
            </a:r>
            <a:r>
              <a:rPr lang="en-US" dirty="0" smtClean="0">
                <a:latin typeface="Georgia" pitchFamily="18" charset="0"/>
              </a:rPr>
              <a:t>Direct </a:t>
            </a:r>
            <a:r>
              <a:rPr lang="en-US" dirty="0">
                <a:latin typeface="Georgia" pitchFamily="18" charset="0"/>
              </a:rPr>
              <a:t>managerial influence </a:t>
            </a:r>
            <a:r>
              <a:rPr lang="en-US" dirty="0" smtClean="0">
                <a:latin typeface="Georgia" pitchFamily="18" charset="0"/>
              </a:rPr>
              <a:t>over</a:t>
            </a:r>
            <a:br>
              <a:rPr lang="en-US" dirty="0" smtClean="0">
                <a:latin typeface="Georgia" pitchFamily="18" charset="0"/>
              </a:rPr>
            </a:br>
            <a:r>
              <a:rPr lang="en-US" dirty="0" smtClean="0">
                <a:latin typeface="Georgia" pitchFamily="18" charset="0"/>
              </a:rPr>
              <a:t>			system behavior.</a:t>
            </a:r>
            <a:endParaRPr lang="en-US" dirty="0">
              <a:latin typeface="Georgia" pitchFamily="18" charset="0"/>
            </a:endParaRPr>
          </a:p>
          <a:p>
            <a:endParaRPr lang="en-US" b="1" i="1" dirty="0" smtClean="0">
              <a:latin typeface="Georgia" pitchFamily="18" charset="0"/>
            </a:endParaRPr>
          </a:p>
          <a:p>
            <a:r>
              <a:rPr lang="en-US" b="1" i="1" dirty="0" smtClean="0">
                <a:latin typeface="Georgia" pitchFamily="18" charset="0"/>
              </a:rPr>
              <a:t>Reinvestment 	</a:t>
            </a:r>
            <a:r>
              <a:rPr lang="en-US" dirty="0" smtClean="0">
                <a:latin typeface="Georgia" pitchFamily="18" charset="0"/>
              </a:rPr>
              <a:t>Financial </a:t>
            </a:r>
            <a:r>
              <a:rPr lang="en-US" dirty="0">
                <a:latin typeface="Georgia" pitchFamily="18" charset="0"/>
              </a:rPr>
              <a:t>incentives to </a:t>
            </a:r>
            <a:r>
              <a:rPr lang="en-US" dirty="0" smtClean="0">
                <a:latin typeface="Georgia" pitchFamily="18" charset="0"/>
              </a:rPr>
              <a:t>change</a:t>
            </a:r>
            <a:br>
              <a:rPr lang="en-US" dirty="0" smtClean="0">
                <a:latin typeface="Georgia" pitchFamily="18" charset="0"/>
              </a:rPr>
            </a:br>
            <a:r>
              <a:rPr lang="en-US" dirty="0" smtClean="0">
                <a:latin typeface="Georgia" pitchFamily="18" charset="0"/>
              </a:rPr>
              <a:t>			system behavior.</a:t>
            </a:r>
            <a:endParaRPr lang="en-US" dirty="0">
              <a:latin typeface="Georgia" pitchFamily="18" charset="0"/>
            </a:endParaRPr>
          </a:p>
          <a:p>
            <a:endParaRPr lang="en-US" b="1" i="1" dirty="0" smtClean="0">
              <a:latin typeface="Georgia" pitchFamily="18" charset="0"/>
            </a:endParaRPr>
          </a:p>
          <a:p>
            <a:r>
              <a:rPr lang="en-US" b="1" i="1" dirty="0" smtClean="0">
                <a:latin typeface="Georgia" pitchFamily="18" charset="0"/>
              </a:rPr>
              <a:t>Realignment 	</a:t>
            </a:r>
            <a:r>
              <a:rPr lang="en-US" dirty="0" smtClean="0">
                <a:latin typeface="Georgia" pitchFamily="18" charset="0"/>
              </a:rPr>
              <a:t>Organizational </a:t>
            </a:r>
            <a:r>
              <a:rPr lang="en-US" dirty="0">
                <a:latin typeface="Georgia" pitchFamily="18" charset="0"/>
              </a:rPr>
              <a:t>and </a:t>
            </a:r>
            <a:r>
              <a:rPr lang="en-US" dirty="0" smtClean="0">
                <a:latin typeface="Georgia" pitchFamily="18" charset="0"/>
              </a:rPr>
              <a:t>structural</a:t>
            </a:r>
            <a:br>
              <a:rPr lang="en-US" dirty="0" smtClean="0">
                <a:latin typeface="Georgia" pitchFamily="18" charset="0"/>
              </a:rPr>
            </a:br>
            <a:r>
              <a:rPr lang="en-US" dirty="0" smtClean="0">
                <a:latin typeface="Georgia" pitchFamily="18" charset="0"/>
              </a:rPr>
              <a:t>			modifications </a:t>
            </a:r>
            <a:r>
              <a:rPr lang="en-US" dirty="0">
                <a:latin typeface="Georgia" pitchFamily="18" charset="0"/>
              </a:rPr>
              <a:t>to </a:t>
            </a:r>
            <a:r>
              <a:rPr lang="en-US" dirty="0" smtClean="0">
                <a:latin typeface="Georgia" pitchFamily="18" charset="0"/>
              </a:rPr>
              <a:t>alter system</a:t>
            </a:r>
            <a:br>
              <a:rPr lang="en-US" dirty="0" smtClean="0">
                <a:latin typeface="Georgia" pitchFamily="18" charset="0"/>
              </a:rPr>
            </a:br>
            <a:r>
              <a:rPr lang="en-US" dirty="0" smtClean="0">
                <a:latin typeface="Georgia" pitchFamily="18" charset="0"/>
              </a:rPr>
              <a:t>			behavior.</a:t>
            </a:r>
            <a:endParaRPr lang="en-US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6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Why Focus on Changing Systems Now?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800100"/>
            <a:ext cx="805815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705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Placement Populations are Falling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4830" y="685801"/>
            <a:ext cx="6696170" cy="554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705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Placement Populations are Falling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6172200"/>
            <a:ext cx="9906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0" y="6084277"/>
            <a:ext cx="14859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762000"/>
            <a:ext cx="6498336" cy="6123432"/>
          </a:xfrm>
          <a:prstGeom prst="rect">
            <a:avLst/>
          </a:prstGeom>
          <a:solidFill>
            <a:srgbClr val="FF0000">
              <a:alpha val="8300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638300" y="4743450"/>
            <a:ext cx="3352800" cy="15240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051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914400"/>
            <a:ext cx="81534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eorgia" pitchFamily="18" charset="0"/>
              </a:rPr>
              <a:t>1</a:t>
            </a:r>
            <a:r>
              <a:rPr lang="en-US" sz="2000" dirty="0">
                <a:latin typeface="Georgia" pitchFamily="18" charset="0"/>
              </a:rPr>
              <a:t>) </a:t>
            </a:r>
            <a:r>
              <a:rPr lang="en-US" b="1" dirty="0" smtClean="0">
                <a:solidFill>
                  <a:srgbClr val="000099"/>
                </a:solidFill>
                <a:latin typeface="Georgia" pitchFamily="18" charset="0"/>
              </a:rPr>
              <a:t>Incapacitation</a:t>
            </a:r>
            <a:r>
              <a:rPr lang="en-US" sz="2000" dirty="0" smtClean="0">
                <a:latin typeface="Georgia" pitchFamily="18" charset="0"/>
              </a:rPr>
              <a:t> — Even </a:t>
            </a:r>
            <a:r>
              <a:rPr lang="en-US" sz="2000" dirty="0">
                <a:latin typeface="Georgia" pitchFamily="18" charset="0"/>
              </a:rPr>
              <a:t>if research shows that </a:t>
            </a:r>
            <a:r>
              <a:rPr lang="en-US" sz="2000" dirty="0" smtClean="0">
                <a:latin typeface="Georgia" pitchFamily="18" charset="0"/>
              </a:rPr>
              <a:t>incarceration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	  does not reduce crime overall, we want the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	  kid off the streets.</a:t>
            </a:r>
            <a:br>
              <a:rPr lang="en-US" sz="2000" dirty="0" smtClean="0">
                <a:latin typeface="Georgia" pitchFamily="18" charset="0"/>
              </a:rPr>
            </a:br>
            <a:endParaRPr lang="en-US" sz="2000" dirty="0">
              <a:latin typeface="Georgia" pitchFamily="18" charset="0"/>
            </a:endParaRPr>
          </a:p>
          <a:p>
            <a:r>
              <a:rPr lang="en-US" sz="2000" dirty="0">
                <a:latin typeface="Georgia" pitchFamily="18" charset="0"/>
              </a:rPr>
              <a:t>2) </a:t>
            </a:r>
            <a:r>
              <a:rPr lang="en-US" b="1" dirty="0" smtClean="0">
                <a:solidFill>
                  <a:srgbClr val="000099"/>
                </a:solidFill>
                <a:latin typeface="Georgia" pitchFamily="18" charset="0"/>
              </a:rPr>
              <a:t>Retribution</a:t>
            </a:r>
            <a:r>
              <a:rPr lang="en-US" sz="2000" b="1" dirty="0" smtClean="0">
                <a:solidFill>
                  <a:srgbClr val="000099"/>
                </a:solidFill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— 	Secure </a:t>
            </a:r>
            <a:r>
              <a:rPr lang="en-US" sz="2000" dirty="0">
                <a:latin typeface="Georgia" pitchFamily="18" charset="0"/>
              </a:rPr>
              <a:t>confinement demonstrates </a:t>
            </a:r>
            <a:r>
              <a:rPr lang="en-US" sz="2000" dirty="0" smtClean="0">
                <a:latin typeface="Georgia" pitchFamily="18" charset="0"/>
              </a:rPr>
              <a:t>our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       	disapproval </a:t>
            </a:r>
            <a:r>
              <a:rPr lang="en-US" sz="2000" dirty="0">
                <a:latin typeface="Georgia" pitchFamily="18" charset="0"/>
              </a:rPr>
              <a:t>of illegal </a:t>
            </a:r>
            <a:r>
              <a:rPr lang="en-US" sz="2000" dirty="0" smtClean="0">
                <a:latin typeface="Georgia" pitchFamily="18" charset="0"/>
              </a:rPr>
              <a:t>behavior, whether or not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	it changes that behavior.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 </a:t>
            </a:r>
          </a:p>
          <a:p>
            <a:r>
              <a:rPr lang="en-US" sz="2000" dirty="0" smtClean="0">
                <a:latin typeface="Georgia" pitchFamily="18" charset="0"/>
              </a:rPr>
              <a:t>3</a:t>
            </a:r>
            <a:r>
              <a:rPr lang="en-US" sz="2000" dirty="0">
                <a:latin typeface="Georgia" pitchFamily="18" charset="0"/>
              </a:rPr>
              <a:t>) </a:t>
            </a:r>
            <a:r>
              <a:rPr lang="en-US" b="1" dirty="0" smtClean="0">
                <a:solidFill>
                  <a:srgbClr val="000099"/>
                </a:solidFill>
                <a:latin typeface="Georgia" pitchFamily="18" charset="0"/>
              </a:rPr>
              <a:t>Convenience</a:t>
            </a:r>
            <a:r>
              <a:rPr lang="en-US" sz="2000" b="1" dirty="0" smtClean="0">
                <a:solidFill>
                  <a:srgbClr val="000099"/>
                </a:solidFill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— 	Economies </a:t>
            </a:r>
            <a:r>
              <a:rPr lang="en-US" sz="2000" dirty="0">
                <a:latin typeface="Georgia" pitchFamily="18" charset="0"/>
              </a:rPr>
              <a:t>of </a:t>
            </a:r>
            <a:r>
              <a:rPr lang="en-US" sz="2000" dirty="0" smtClean="0">
                <a:latin typeface="Georgia" pitchFamily="18" charset="0"/>
              </a:rPr>
              <a:t>scale: food service</a:t>
            </a:r>
            <a:r>
              <a:rPr lang="en-US" sz="2000" dirty="0">
                <a:latin typeface="Georgia" pitchFamily="18" charset="0"/>
              </a:rPr>
              <a:t>, </a:t>
            </a:r>
            <a:r>
              <a:rPr lang="en-US" sz="2000" dirty="0" smtClean="0">
                <a:latin typeface="Georgia" pitchFamily="18" charset="0"/>
              </a:rPr>
              <a:t>education,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	transportation</a:t>
            </a:r>
            <a:r>
              <a:rPr lang="en-US" sz="2000" dirty="0">
                <a:latin typeface="Georgia" pitchFamily="18" charset="0"/>
              </a:rPr>
              <a:t>, medical costs, </a:t>
            </a:r>
            <a:r>
              <a:rPr lang="en-US" sz="2000" dirty="0" smtClean="0">
                <a:latin typeface="Georgia" pitchFamily="18" charset="0"/>
              </a:rPr>
              <a:t>etc.</a:t>
            </a:r>
            <a:br>
              <a:rPr lang="en-US" sz="2000" dirty="0" smtClean="0">
                <a:latin typeface="Georgia" pitchFamily="18" charset="0"/>
              </a:rPr>
            </a:br>
            <a:endParaRPr lang="en-US" sz="2000" dirty="0">
              <a:latin typeface="Georgia" pitchFamily="18" charset="0"/>
            </a:endParaRPr>
          </a:p>
          <a:p>
            <a:r>
              <a:rPr lang="en-US" sz="2000" dirty="0">
                <a:latin typeface="Georgia" pitchFamily="18" charset="0"/>
              </a:rPr>
              <a:t>4) </a:t>
            </a:r>
            <a:r>
              <a:rPr lang="en-US" b="1" dirty="0" smtClean="0">
                <a:solidFill>
                  <a:srgbClr val="000099"/>
                </a:solidFill>
                <a:latin typeface="Georgia" pitchFamily="18" charset="0"/>
              </a:rPr>
              <a:t>Isomorphism</a:t>
            </a:r>
            <a:r>
              <a:rPr lang="en-US" sz="2000" b="1" dirty="0" smtClean="0">
                <a:solidFill>
                  <a:srgbClr val="000099"/>
                </a:solidFill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— Organizations </a:t>
            </a:r>
            <a:r>
              <a:rPr lang="en-US" sz="2000" dirty="0">
                <a:latin typeface="Georgia" pitchFamily="18" charset="0"/>
              </a:rPr>
              <a:t>within the </a:t>
            </a:r>
            <a:r>
              <a:rPr lang="en-US" sz="2000" dirty="0" smtClean="0">
                <a:latin typeface="Georgia" pitchFamily="18" charset="0"/>
              </a:rPr>
              <a:t>same sector tend to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	 </a:t>
            </a:r>
            <a:r>
              <a:rPr lang="en-US" sz="2000" dirty="0">
                <a:latin typeface="Georgia" pitchFamily="18" charset="0"/>
              </a:rPr>
              <a:t>resemble one another over </a:t>
            </a:r>
            <a:r>
              <a:rPr lang="en-US" sz="2000" dirty="0" smtClean="0">
                <a:latin typeface="Georgia" pitchFamily="18" charset="0"/>
              </a:rPr>
              <a:t>time. It’s safer to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	 adopt structures and practices already used in</a:t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			 other jurisdictions.</a:t>
            </a:r>
            <a:endParaRPr lang="en-US" sz="2000" dirty="0">
              <a:latin typeface="Georgia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Why Did we Use Corrections so Much Before?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 rot="20384040">
            <a:off x="495300" y="2858601"/>
            <a:ext cx="8001000" cy="1066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Georgia" pitchFamily="18" charset="0"/>
              </a:rPr>
              <a:t>Not Likely to Change</a:t>
            </a:r>
            <a:endParaRPr lang="en-US" sz="4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51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62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Key Question for Policy and Practice:</a:t>
            </a:r>
          </a:p>
          <a:p>
            <a:endParaRPr lang="en-US" sz="3200" dirty="0" smtClean="0">
              <a:latin typeface="Georgia" pitchFamily="18" charset="0"/>
            </a:endParaRPr>
          </a:p>
          <a:p>
            <a:r>
              <a:rPr lang="en-US" sz="3200" dirty="0" smtClean="0">
                <a:latin typeface="Georgia" pitchFamily="18" charset="0"/>
              </a:rPr>
              <a:t>What strategies are likely to be effective now, but also sustainable under different economic conditions and a different crime environment? </a:t>
            </a:r>
            <a:endParaRPr lang="en-US" sz="3200" dirty="0">
              <a:latin typeface="Georgia" pitchFamily="18" charset="0"/>
            </a:endParaRPr>
          </a:p>
          <a:p>
            <a:endParaRPr lang="en-US" sz="3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5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Changing Juvenile Justice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519059"/>
            <a:ext cx="40386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>
                <a:latin typeface="Georgia" pitchFamily="18" charset="0"/>
              </a:rPr>
              <a:t>﻿Pennsylvania Act 148 </a:t>
            </a:r>
            <a:r>
              <a:rPr lang="en-US" sz="1800" dirty="0" smtClean="0">
                <a:latin typeface="Georgia" pitchFamily="18" charset="0"/>
              </a:rPr>
              <a:t>(1976)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Wisconsin </a:t>
            </a:r>
            <a:r>
              <a:rPr lang="en-US" sz="1800" dirty="0">
                <a:latin typeface="Georgia" pitchFamily="18" charset="0"/>
              </a:rPr>
              <a:t>Youth </a:t>
            </a:r>
            <a:r>
              <a:rPr lang="en-US" sz="1800" dirty="0" smtClean="0">
                <a:latin typeface="Georgia" pitchFamily="18" charset="0"/>
              </a:rPr>
              <a:t>Aids (1981)  </a:t>
            </a:r>
            <a:endParaRPr lang="en-US" sz="1800" dirty="0">
              <a:latin typeface="Georgia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Reclaim  Ohio (1993)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Deschutes </a:t>
            </a:r>
            <a:r>
              <a:rPr lang="en-US" sz="1800" dirty="0">
                <a:latin typeface="Georgia" pitchFamily="18" charset="0"/>
              </a:rPr>
              <a:t>county, </a:t>
            </a:r>
            <a:r>
              <a:rPr lang="en-US" sz="1800" dirty="0" smtClean="0">
                <a:latin typeface="Georgia" pitchFamily="18" charset="0"/>
              </a:rPr>
              <a:t>Oregon( 1997)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North Carolina  (1998) </a:t>
            </a:r>
            <a:r>
              <a:rPr lang="en-US" sz="1800" dirty="0">
                <a:latin typeface="Georgia" pitchFamily="18" charset="0"/>
              </a:rPr>
              <a:t>	</a:t>
            </a:r>
            <a:endParaRPr lang="en-US" sz="1800" dirty="0" smtClean="0">
              <a:latin typeface="Georgia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Redeploy Illinois (2004)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California Senate </a:t>
            </a:r>
            <a:r>
              <a:rPr lang="en-US" sz="1800" dirty="0">
                <a:latin typeface="Georgia" pitchFamily="18" charset="0"/>
              </a:rPr>
              <a:t>Bill </a:t>
            </a:r>
            <a:r>
              <a:rPr lang="en-US" sz="1800" dirty="0" smtClean="0">
                <a:latin typeface="Georgia" pitchFamily="18" charset="0"/>
              </a:rPr>
              <a:t> 681 (2007)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Texas Commitment Reduction Program (2009)</a:t>
            </a:r>
            <a:endParaRPr lang="en-US" sz="1800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986135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99"/>
                </a:solidFill>
                <a:latin typeface="Georgia" pitchFamily="18" charset="0"/>
              </a:rPr>
              <a:t>Reinvestment Initiatives:</a:t>
            </a:r>
            <a:endParaRPr lang="en-US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0" y="1523524"/>
            <a:ext cx="3810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>
                <a:latin typeface="Georgia" pitchFamily="18" charset="0"/>
              </a:rPr>
              <a:t>﻿</a:t>
            </a:r>
            <a:r>
              <a:rPr lang="en-US" sz="1800" dirty="0" smtClean="0">
                <a:latin typeface="Georgia" pitchFamily="18" charset="0"/>
              </a:rPr>
              <a:t>Massachusetts (1970s)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Utah (1980s)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Missouri (1990s)</a:t>
            </a:r>
            <a:endParaRPr lang="en-US" sz="1800" dirty="0"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4400" y="9906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99"/>
                </a:solidFill>
                <a:latin typeface="Georgia" pitchFamily="18" charset="0"/>
              </a:rPr>
              <a:t>Resolution Initiatives:</a:t>
            </a:r>
            <a:endParaRPr lang="en-US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0600" y="3798094"/>
            <a:ext cx="3810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>
                <a:latin typeface="Georgia" pitchFamily="18" charset="0"/>
              </a:rPr>
              <a:t>﻿</a:t>
            </a:r>
            <a:r>
              <a:rPr lang="en-US" sz="1800" dirty="0" smtClean="0">
                <a:latin typeface="Georgia" pitchFamily="18" charset="0"/>
              </a:rPr>
              <a:t>Wayne County (MI) (2000)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California Senate Bill 81 (2007)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400" y="326517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99"/>
                </a:solidFill>
                <a:latin typeface="Georgia" pitchFamily="18" charset="0"/>
              </a:rPr>
              <a:t>Realignment Initiatives:</a:t>
            </a:r>
            <a:endParaRPr lang="en-US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4800" y="2133600"/>
            <a:ext cx="3733800" cy="7620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207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579" y="251841"/>
            <a:ext cx="7378446" cy="607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4114800" y="2133600"/>
            <a:ext cx="2438400" cy="19812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494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Changing Juvenile Justice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519059"/>
            <a:ext cx="40386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>
                <a:latin typeface="Georgia" pitchFamily="18" charset="0"/>
              </a:rPr>
              <a:t>﻿Pennsylvania Act 148 </a:t>
            </a:r>
            <a:r>
              <a:rPr lang="en-US" sz="1800" dirty="0" smtClean="0">
                <a:latin typeface="Georgia" pitchFamily="18" charset="0"/>
              </a:rPr>
              <a:t>(1976)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Wisconsin </a:t>
            </a:r>
            <a:r>
              <a:rPr lang="en-US" sz="1800" dirty="0">
                <a:latin typeface="Georgia" pitchFamily="18" charset="0"/>
              </a:rPr>
              <a:t>Youth </a:t>
            </a:r>
            <a:r>
              <a:rPr lang="en-US" sz="1800" dirty="0" smtClean="0">
                <a:latin typeface="Georgia" pitchFamily="18" charset="0"/>
              </a:rPr>
              <a:t>Aids (1981)  </a:t>
            </a:r>
            <a:endParaRPr lang="en-US" sz="1800" dirty="0">
              <a:latin typeface="Georgia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Reclaim  Ohio (1993)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Deschutes </a:t>
            </a:r>
            <a:r>
              <a:rPr lang="en-US" sz="1800" dirty="0">
                <a:latin typeface="Georgia" pitchFamily="18" charset="0"/>
              </a:rPr>
              <a:t>county, </a:t>
            </a:r>
            <a:r>
              <a:rPr lang="en-US" sz="1800" dirty="0" smtClean="0">
                <a:latin typeface="Georgia" pitchFamily="18" charset="0"/>
              </a:rPr>
              <a:t>Oregon( 1997)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North Carolina  (1998) </a:t>
            </a:r>
            <a:r>
              <a:rPr lang="en-US" sz="1800" dirty="0">
                <a:latin typeface="Georgia" pitchFamily="18" charset="0"/>
              </a:rPr>
              <a:t>	</a:t>
            </a:r>
            <a:endParaRPr lang="en-US" sz="1800" dirty="0" smtClean="0">
              <a:latin typeface="Georgia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Redeploy Illinois (2004)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California Senate </a:t>
            </a:r>
            <a:r>
              <a:rPr lang="en-US" sz="1800" dirty="0">
                <a:latin typeface="Georgia" pitchFamily="18" charset="0"/>
              </a:rPr>
              <a:t>Bill </a:t>
            </a:r>
            <a:r>
              <a:rPr lang="en-US" sz="1800" dirty="0" smtClean="0">
                <a:latin typeface="Georgia" pitchFamily="18" charset="0"/>
              </a:rPr>
              <a:t> 681 (2007)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Texas Commitment Reduction Program (2009)</a:t>
            </a:r>
            <a:endParaRPr lang="en-US" sz="1800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986135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99"/>
                </a:solidFill>
                <a:latin typeface="Georgia" pitchFamily="18" charset="0"/>
              </a:rPr>
              <a:t>Reinvestment Initiatives:</a:t>
            </a:r>
            <a:endParaRPr lang="en-US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0" y="1523524"/>
            <a:ext cx="3810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>
                <a:latin typeface="Georgia" pitchFamily="18" charset="0"/>
              </a:rPr>
              <a:t>﻿</a:t>
            </a:r>
            <a:r>
              <a:rPr lang="en-US" sz="1800" dirty="0" smtClean="0">
                <a:latin typeface="Georgia" pitchFamily="18" charset="0"/>
              </a:rPr>
              <a:t>Massachusetts (1970s)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Utah (1980s)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Missouri (1990s)</a:t>
            </a:r>
            <a:endParaRPr lang="en-US" sz="1800" dirty="0"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4400" y="9906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99"/>
                </a:solidFill>
                <a:latin typeface="Georgia" pitchFamily="18" charset="0"/>
              </a:rPr>
              <a:t>Resolution Initiatives:</a:t>
            </a:r>
            <a:endParaRPr lang="en-US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0600" y="3798094"/>
            <a:ext cx="3810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>
                <a:latin typeface="Georgia" pitchFamily="18" charset="0"/>
              </a:rPr>
              <a:t>﻿</a:t>
            </a:r>
            <a:r>
              <a:rPr lang="en-US" sz="1800" dirty="0" smtClean="0">
                <a:latin typeface="Georgia" pitchFamily="18" charset="0"/>
              </a:rPr>
              <a:t>Wayne County (MI) (2000)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dirty="0" smtClean="0">
                <a:latin typeface="Georgia" pitchFamily="18" charset="0"/>
              </a:rPr>
              <a:t>California Senate Bill 81 (2007)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400" y="326517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99"/>
                </a:solidFill>
                <a:latin typeface="Georgia" pitchFamily="18" charset="0"/>
              </a:rPr>
              <a:t>Realignment Initiatives:</a:t>
            </a:r>
            <a:endParaRPr lang="en-US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32763" y="3019425"/>
            <a:ext cx="4495800" cy="19812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207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450" y="285750"/>
            <a:ext cx="7315581" cy="604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0494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579" y="261939"/>
            <a:ext cx="7538371" cy="606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0494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solidFill>
                  <a:srgbClr val="000099"/>
                </a:solidFill>
                <a:latin typeface="Georgia" pitchFamily="18" charset="0"/>
              </a:rPr>
              <a:t>Policy Issues</a:t>
            </a:r>
            <a:endParaRPr lang="en-US" sz="3200" dirty="0">
              <a:solidFill>
                <a:srgbClr val="000099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914400"/>
            <a:ext cx="8610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 pitchFamily="18" charset="0"/>
              </a:rPr>
              <a:t>Geographic </a:t>
            </a:r>
            <a:r>
              <a:rPr lang="en-US" b="1" dirty="0" smtClean="0">
                <a:latin typeface="Georgia" pitchFamily="18" charset="0"/>
              </a:rPr>
              <a:t>Equity</a:t>
            </a:r>
            <a:r>
              <a:rPr lang="en-US" b="1" i="1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Large and small jurisdictions have				different interests. Regional or</a:t>
            </a: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			</a:t>
            </a:r>
            <a:r>
              <a:rPr lang="en-US" dirty="0" smtClean="0">
                <a:latin typeface="Georgia" pitchFamily="18" charset="0"/>
              </a:rPr>
              <a:t>hybrid systems may be necessary.</a:t>
            </a:r>
            <a:endParaRPr lang="en-US" dirty="0">
              <a:latin typeface="Georgia" pitchFamily="18" charset="0"/>
            </a:endParaRPr>
          </a:p>
          <a:p>
            <a:endParaRPr lang="en-US" b="1" i="1" dirty="0" smtClean="0">
              <a:latin typeface="Georgia" pitchFamily="18" charset="0"/>
            </a:endParaRPr>
          </a:p>
          <a:p>
            <a:r>
              <a:rPr lang="en-US" b="1" dirty="0" smtClean="0">
                <a:latin typeface="Georgia" pitchFamily="18" charset="0"/>
              </a:rPr>
              <a:t>Demand Shift </a:t>
            </a:r>
            <a:r>
              <a:rPr lang="en-US" b="1" i="1" dirty="0" smtClean="0">
                <a:latin typeface="Georgia" pitchFamily="18" charset="0"/>
              </a:rPr>
              <a:t>	</a:t>
            </a:r>
            <a:r>
              <a:rPr lang="en-US" b="1" i="1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Restricting access to juvenile</a:t>
            </a: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			</a:t>
            </a:r>
            <a:r>
              <a:rPr lang="en-US" dirty="0" smtClean="0">
                <a:latin typeface="Georgia" pitchFamily="18" charset="0"/>
              </a:rPr>
              <a:t>incarceration could increase</a:t>
            </a: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			</a:t>
            </a:r>
            <a:r>
              <a:rPr lang="en-US" dirty="0" smtClean="0">
                <a:latin typeface="Georgia" pitchFamily="18" charset="0"/>
              </a:rPr>
              <a:t>demand for adult incarceration.</a:t>
            </a:r>
            <a:endParaRPr lang="en-US" dirty="0">
              <a:latin typeface="Georgia" pitchFamily="18" charset="0"/>
            </a:endParaRPr>
          </a:p>
          <a:p>
            <a:endParaRPr lang="en-US" b="1" i="1" dirty="0" smtClean="0">
              <a:latin typeface="Georgia" pitchFamily="18" charset="0"/>
            </a:endParaRPr>
          </a:p>
          <a:p>
            <a:r>
              <a:rPr lang="en-US" b="1" dirty="0" smtClean="0">
                <a:latin typeface="Georgia" pitchFamily="18" charset="0"/>
              </a:rPr>
              <a:t>“</a:t>
            </a:r>
            <a:r>
              <a:rPr lang="en-US" b="1" dirty="0" err="1" smtClean="0">
                <a:latin typeface="Georgia" pitchFamily="18" charset="0"/>
              </a:rPr>
              <a:t>Medicalization</a:t>
            </a:r>
            <a:r>
              <a:rPr lang="en-US" b="1" dirty="0" smtClean="0">
                <a:latin typeface="Georgia" pitchFamily="18" charset="0"/>
              </a:rPr>
              <a:t>”</a:t>
            </a:r>
            <a:r>
              <a:rPr lang="en-US" b="1" i="1" dirty="0" smtClean="0">
                <a:latin typeface="Georgia" pitchFamily="18" charset="0"/>
              </a:rPr>
              <a:t> </a:t>
            </a:r>
            <a:r>
              <a:rPr lang="en-US" b="1" i="1" dirty="0" smtClean="0">
                <a:latin typeface="Georgia" pitchFamily="18" charset="0"/>
              </a:rPr>
              <a:t>	</a:t>
            </a:r>
            <a:r>
              <a:rPr lang="en-US" b="1" i="1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If funding requires youth</a:t>
            </a: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			</a:t>
            </a:r>
            <a:r>
              <a:rPr lang="en-US" dirty="0" smtClean="0">
                <a:latin typeface="Georgia" pitchFamily="18" charset="0"/>
              </a:rPr>
              <a:t>“disorders” to be present, justice</a:t>
            </a: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			</a:t>
            </a:r>
            <a:r>
              <a:rPr lang="en-US" dirty="0" smtClean="0">
                <a:latin typeface="Georgia" pitchFamily="18" charset="0"/>
              </a:rPr>
              <a:t>systems chase the dollars, perhaps</a:t>
            </a: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			</a:t>
            </a:r>
            <a:r>
              <a:rPr lang="en-US" dirty="0" smtClean="0">
                <a:latin typeface="Georgia" pitchFamily="18" charset="0"/>
              </a:rPr>
              <a:t>increasing stigma and</a:t>
            </a: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			disproportionate minority contact</a:t>
            </a:r>
            <a:r>
              <a:rPr lang="en-US" dirty="0" smtClean="0">
                <a:latin typeface="Georgia" pitchFamily="18" charset="0"/>
              </a:rPr>
              <a:t>.</a:t>
            </a:r>
            <a:endParaRPr lang="en-US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494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057400" y="1371600"/>
            <a:ext cx="5018088" cy="6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4D4D4D"/>
                </a:solidFill>
                <a:latin typeface="Georgia" pitchFamily="18" charset="0"/>
              </a:rPr>
              <a:t>Jeffrey A. Butts, Ph.D.</a:t>
            </a:r>
            <a:br>
              <a:rPr lang="en-US" sz="2400" b="1" smtClean="0">
                <a:solidFill>
                  <a:srgbClr val="4D4D4D"/>
                </a:solidFill>
                <a:latin typeface="Georgia" pitchFamily="18" charset="0"/>
              </a:rPr>
            </a:br>
            <a:r>
              <a:rPr lang="en-US" sz="2000" smtClean="0">
                <a:solidFill>
                  <a:srgbClr val="4D4D4D"/>
                </a:solidFill>
                <a:latin typeface="Georgia" pitchFamily="18" charset="0"/>
              </a:rPr>
              <a:t>John Jay College of Criminal Justice</a:t>
            </a:r>
            <a:br>
              <a:rPr lang="en-US" sz="2000" smtClean="0">
                <a:solidFill>
                  <a:srgbClr val="4D4D4D"/>
                </a:solidFill>
                <a:latin typeface="Georgia" pitchFamily="18" charset="0"/>
              </a:rPr>
            </a:br>
            <a:r>
              <a:rPr lang="en-US" sz="2000" smtClean="0">
                <a:solidFill>
                  <a:srgbClr val="4D4D4D"/>
                </a:solidFill>
                <a:latin typeface="Georgia" pitchFamily="18" charset="0"/>
              </a:rPr>
              <a:t>City University of New York</a:t>
            </a:r>
            <a:r>
              <a:rPr lang="en-US" sz="2000" smtClean="0">
                <a:latin typeface="Georgia" pitchFamily="18" charset="0"/>
              </a:rPr>
              <a:t/>
            </a:r>
            <a:br>
              <a:rPr lang="en-US" sz="2000" smtClean="0">
                <a:latin typeface="Georgia" pitchFamily="18" charset="0"/>
              </a:rPr>
            </a:br>
            <a:r>
              <a:rPr lang="en-US" sz="2400" smtClean="0">
                <a:solidFill>
                  <a:srgbClr val="993300"/>
                </a:solidFill>
                <a:latin typeface="Georgia" pitchFamily="18" charset="0"/>
              </a:rPr>
              <a:t/>
            </a:r>
            <a:br>
              <a:rPr lang="en-US" sz="2400" smtClean="0">
                <a:solidFill>
                  <a:srgbClr val="993300"/>
                </a:solidFill>
                <a:latin typeface="Georgia" pitchFamily="18" charset="0"/>
              </a:rPr>
            </a:br>
            <a:r>
              <a:rPr lang="en-US" sz="2000" smtClean="0">
                <a:solidFill>
                  <a:srgbClr val="000099"/>
                </a:solidFill>
                <a:latin typeface="Georgia" pitchFamily="18" charset="0"/>
              </a:rPr>
              <a:t>jbutts@jjay.cuny.edu</a:t>
            </a:r>
            <a:br>
              <a:rPr lang="en-US" sz="200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en-US" sz="2000" smtClean="0">
                <a:solidFill>
                  <a:srgbClr val="000099"/>
                </a:solidFill>
                <a:latin typeface="Georgia" pitchFamily="18" charset="0"/>
              </a:rPr>
              <a:t/>
            </a:r>
            <a:br>
              <a:rPr lang="en-US" sz="200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en-US" sz="2000" smtClean="0">
                <a:solidFill>
                  <a:srgbClr val="000099"/>
                </a:solidFill>
                <a:latin typeface="Georgia" pitchFamily="18" charset="0"/>
              </a:rPr>
              <a:t>www.jjay.cuny.edu/rec</a:t>
            </a:r>
            <a:br>
              <a:rPr lang="en-US" sz="200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en-US" sz="2000" smtClean="0">
                <a:solidFill>
                  <a:srgbClr val="000099"/>
                </a:solidFill>
                <a:latin typeface="Georgia" pitchFamily="18" charset="0"/>
              </a:rPr>
              <a:t/>
            </a:r>
            <a:br>
              <a:rPr lang="en-US" sz="200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en-US" sz="2000" smtClean="0">
                <a:solidFill>
                  <a:srgbClr val="000099"/>
                </a:solidFill>
                <a:latin typeface="Georgia" pitchFamily="18" charset="0"/>
              </a:rPr>
              <a:t>www.jeffreybutts.net</a:t>
            </a:r>
            <a:br>
              <a:rPr lang="en-US" sz="2000" smtClean="0">
                <a:solidFill>
                  <a:srgbClr val="000099"/>
                </a:solidFill>
                <a:latin typeface="Georgia" pitchFamily="18" charset="0"/>
              </a:rPr>
            </a:br>
            <a:endParaRPr lang="en-US" sz="2000" smtClean="0">
              <a:solidFill>
                <a:srgbClr val="000099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4564</TotalTime>
  <Words>227</Words>
  <Application>Microsoft Office PowerPoint</Application>
  <PresentationFormat>On-screen Show (4:3)</PresentationFormat>
  <Paragraphs>102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Jeffrey A. Butts, Ph.D. John Jay College of Criminal Justice City University of New York  jbutts@jjay.cuny.edu  www.jjay.cuny.edu/rec  www.jeffreybutts.net </vt:lpstr>
    </vt:vector>
  </TitlesOfParts>
  <Company>University of Chicago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Jeffrey A. Butts</dc:creator>
  <cp:lastModifiedBy>Jeffrey A. Butts</cp:lastModifiedBy>
  <cp:revision>305</cp:revision>
  <dcterms:created xsi:type="dcterms:W3CDTF">2006-01-06T18:30:42Z</dcterms:created>
  <dcterms:modified xsi:type="dcterms:W3CDTF">2011-12-06T19:07:33Z</dcterms:modified>
</cp:coreProperties>
</file>